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8" r:id="rId6"/>
    <p:sldId id="265" r:id="rId7"/>
    <p:sldId id="269" r:id="rId8"/>
    <p:sldId id="270" r:id="rId9"/>
    <p:sldId id="271" r:id="rId10"/>
    <p:sldId id="272" r:id="rId11"/>
    <p:sldId id="261" r:id="rId12"/>
    <p:sldId id="273" r:id="rId13"/>
    <p:sldId id="275" r:id="rId14"/>
    <p:sldId id="274" r:id="rId15"/>
    <p:sldId id="294" r:id="rId16"/>
    <p:sldId id="295" r:id="rId17"/>
    <p:sldId id="301" r:id="rId18"/>
    <p:sldId id="302" r:id="rId19"/>
    <p:sldId id="303" r:id="rId20"/>
    <p:sldId id="297" r:id="rId21"/>
    <p:sldId id="296" r:id="rId22"/>
    <p:sldId id="298" r:id="rId23"/>
    <p:sldId id="299" r:id="rId24"/>
    <p:sldId id="300" r:id="rId25"/>
    <p:sldId id="260" r:id="rId26"/>
    <p:sldId id="262" r:id="rId27"/>
    <p:sldId id="263" r:id="rId28"/>
    <p:sldId id="264" r:id="rId29"/>
    <p:sldId id="266" r:id="rId30"/>
    <p:sldId id="267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comat Pro Heavy" panose="020B0604020202020204" charset="0"/>
      <p:regular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Classic Bold" panose="020B0604020202020204" charset="0"/>
      <p:regular r:id="rId43"/>
    </p:embeddedFont>
    <p:embeddedFont>
      <p:font typeface="Montserrat Medium" panose="00000600000000000000" pitchFamily="2" charset="0"/>
      <p:regular r:id="rId44"/>
      <p:italic r:id="rId45"/>
    </p:embeddedFont>
    <p:embeddedFont>
      <p:font typeface="Open Sans Light" panose="020B0306030504020204" pitchFamily="34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E723A-BB30-4A1D-9E34-155E8CCB8009}" type="doc">
      <dgm:prSet loTypeId="urn:microsoft.com/office/officeart/2005/8/layout/radial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E749A8F-40FB-4D51-8819-C61A7E14A6CA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263F1AE5-DA5C-4C33-AF2A-20DD92E0AD9E}" type="parTrans" cxnId="{102532A3-D9F0-444D-AEB9-E9A84D98D0A4}">
      <dgm:prSet/>
      <dgm:spPr/>
      <dgm:t>
        <a:bodyPr/>
        <a:lstStyle/>
        <a:p>
          <a:endParaRPr lang="en-US"/>
        </a:p>
      </dgm:t>
    </dgm:pt>
    <dgm:pt modelId="{109E317B-3C84-4C7E-A985-A80BE8EB75AC}" type="sibTrans" cxnId="{102532A3-D9F0-444D-AEB9-E9A84D98D0A4}">
      <dgm:prSet/>
      <dgm:spPr/>
      <dgm:t>
        <a:bodyPr/>
        <a:lstStyle/>
        <a:p>
          <a:endParaRPr lang="en-US"/>
        </a:p>
      </dgm:t>
    </dgm:pt>
    <dgm:pt modelId="{BFBBF4E8-AD72-4A14-A81A-75166C242540}">
      <dgm:prSet phldrT="[Text]"/>
      <dgm:spPr/>
      <dgm:t>
        <a:bodyPr/>
        <a:lstStyle/>
        <a:p>
          <a:endParaRPr lang="en-US" dirty="0"/>
        </a:p>
      </dgm:t>
    </dgm:pt>
    <dgm:pt modelId="{95BC6B06-B9F2-4A7B-82DE-3758A9B3E091}" type="parTrans" cxnId="{A794B8F0-431F-44CA-9C7D-6307FAF172D5}">
      <dgm:prSet/>
      <dgm:spPr/>
      <dgm:t>
        <a:bodyPr/>
        <a:lstStyle/>
        <a:p>
          <a:endParaRPr lang="en-US"/>
        </a:p>
      </dgm:t>
    </dgm:pt>
    <dgm:pt modelId="{2F5F1ED4-E905-4C55-9BED-4680EBCEA7F1}" type="sibTrans" cxnId="{A794B8F0-431F-44CA-9C7D-6307FAF172D5}">
      <dgm:prSet/>
      <dgm:spPr/>
      <dgm:t>
        <a:bodyPr/>
        <a:lstStyle/>
        <a:p>
          <a:endParaRPr lang="en-US"/>
        </a:p>
      </dgm:t>
    </dgm:pt>
    <dgm:pt modelId="{D9169687-AC0F-4E01-B421-93D766D23447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B3D1C8DF-D513-468A-BEED-A00177123708}" type="parTrans" cxnId="{150B755A-CA52-473D-B731-6DA2FD222823}">
      <dgm:prSet/>
      <dgm:spPr/>
      <dgm:t>
        <a:bodyPr/>
        <a:lstStyle/>
        <a:p>
          <a:endParaRPr lang="en-US"/>
        </a:p>
      </dgm:t>
    </dgm:pt>
    <dgm:pt modelId="{D5FAB401-18D7-4BB8-930E-0512AB98862E}" type="sibTrans" cxnId="{150B755A-CA52-473D-B731-6DA2FD222823}">
      <dgm:prSet/>
      <dgm:spPr/>
      <dgm:t>
        <a:bodyPr/>
        <a:lstStyle/>
        <a:p>
          <a:endParaRPr lang="en-US"/>
        </a:p>
      </dgm:t>
    </dgm:pt>
    <dgm:pt modelId="{DE4FB1AD-4BB3-4202-9F7C-1F5DC8BD6601}" type="pres">
      <dgm:prSet presAssocID="{35BE723A-BB30-4A1D-9E34-155E8CCB800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EEF4FA9-D4DE-49E4-9C78-F624103474FF}" type="pres">
      <dgm:prSet presAssocID="{35BE723A-BB30-4A1D-9E34-155E8CCB8009}" presName="cycle" presStyleCnt="0"/>
      <dgm:spPr/>
    </dgm:pt>
    <dgm:pt modelId="{8DB7C9F1-238D-4822-BFD6-C9D828DFBC76}" type="pres">
      <dgm:prSet presAssocID="{35BE723A-BB30-4A1D-9E34-155E8CCB8009}" presName="centerShape" presStyleCnt="0"/>
      <dgm:spPr/>
    </dgm:pt>
    <dgm:pt modelId="{C944390E-8A5B-49DE-AD94-C8DAF829AA1E}" type="pres">
      <dgm:prSet presAssocID="{35BE723A-BB30-4A1D-9E34-155E8CCB8009}" presName="connSite" presStyleLbl="node1" presStyleIdx="0" presStyleCnt="3"/>
      <dgm:spPr/>
    </dgm:pt>
    <dgm:pt modelId="{44B3D94D-0476-4854-BDE9-CD091EB90B16}" type="pres">
      <dgm:prSet presAssocID="{35BE723A-BB30-4A1D-9E34-155E8CCB8009}" presName="visible" presStyleLbl="node1" presStyleIdx="0" presStyleCnt="3" custScaleX="109480" custScaleY="136938" custLinFactNeighborX="-5770" custLinFactNeighborY="-461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D38744-E028-4AB3-83BA-3437380AA96F}" type="pres">
      <dgm:prSet presAssocID="{263F1AE5-DA5C-4C33-AF2A-20DD92E0AD9E}" presName="Name25" presStyleLbl="parChTrans1D1" presStyleIdx="0" presStyleCnt="2"/>
      <dgm:spPr/>
    </dgm:pt>
    <dgm:pt modelId="{4D4160C8-2A09-4DBE-962A-7881EDA7A44E}" type="pres">
      <dgm:prSet presAssocID="{8E749A8F-40FB-4D51-8819-C61A7E14A6CA}" presName="node" presStyleCnt="0"/>
      <dgm:spPr/>
    </dgm:pt>
    <dgm:pt modelId="{F03851C2-E004-49E4-88A2-8B71C4CCE70F}" type="pres">
      <dgm:prSet presAssocID="{8E749A8F-40FB-4D51-8819-C61A7E14A6CA}" presName="parentNode" presStyleLbl="node1" presStyleIdx="1" presStyleCnt="3" custLinFactNeighborX="60110" custLinFactNeighborY="-8195">
        <dgm:presLayoutVars>
          <dgm:chMax val="1"/>
          <dgm:bulletEnabled val="1"/>
        </dgm:presLayoutVars>
      </dgm:prSet>
      <dgm:spPr/>
    </dgm:pt>
    <dgm:pt modelId="{53BD5725-C086-4C1A-8F09-CD73D8B0A9A6}" type="pres">
      <dgm:prSet presAssocID="{8E749A8F-40FB-4D51-8819-C61A7E14A6CA}" presName="childNode" presStyleLbl="revTx" presStyleIdx="0" presStyleCnt="1">
        <dgm:presLayoutVars>
          <dgm:bulletEnabled val="1"/>
        </dgm:presLayoutVars>
      </dgm:prSet>
      <dgm:spPr/>
    </dgm:pt>
    <dgm:pt modelId="{8891D15F-26EC-4FB1-B7EA-42BA33789B65}" type="pres">
      <dgm:prSet presAssocID="{B3D1C8DF-D513-468A-BEED-A00177123708}" presName="Name25" presStyleLbl="parChTrans1D1" presStyleIdx="1" presStyleCnt="2"/>
      <dgm:spPr/>
    </dgm:pt>
    <dgm:pt modelId="{6F0B6073-6D69-4436-A41B-EB3B749A8265}" type="pres">
      <dgm:prSet presAssocID="{D9169687-AC0F-4E01-B421-93D766D23447}" presName="node" presStyleCnt="0"/>
      <dgm:spPr/>
    </dgm:pt>
    <dgm:pt modelId="{37325E8C-5C7B-4733-ABD2-92E350776BF4}" type="pres">
      <dgm:prSet presAssocID="{D9169687-AC0F-4E01-B421-93D766D23447}" presName="parentNode" presStyleLbl="node1" presStyleIdx="2" presStyleCnt="3" custLinFactNeighborX="51802" custLinFactNeighborY="-2770">
        <dgm:presLayoutVars>
          <dgm:chMax val="1"/>
          <dgm:bulletEnabled val="1"/>
        </dgm:presLayoutVars>
      </dgm:prSet>
      <dgm:spPr/>
    </dgm:pt>
    <dgm:pt modelId="{CD59B883-5465-4F91-AFA3-9BFBA4B1493B}" type="pres">
      <dgm:prSet presAssocID="{D9169687-AC0F-4E01-B421-93D766D23447}" presName="childNode" presStyleLbl="revTx" presStyleIdx="0" presStyleCnt="1">
        <dgm:presLayoutVars>
          <dgm:bulletEnabled val="1"/>
        </dgm:presLayoutVars>
      </dgm:prSet>
      <dgm:spPr/>
    </dgm:pt>
  </dgm:ptLst>
  <dgm:cxnLst>
    <dgm:cxn modelId="{D0CEBE02-2887-41D6-A2BB-FE57996CE7F5}" type="presOf" srcId="{35BE723A-BB30-4A1D-9E34-155E8CCB8009}" destId="{DE4FB1AD-4BB3-4202-9F7C-1F5DC8BD6601}" srcOrd="0" destOrd="0" presId="urn:microsoft.com/office/officeart/2005/8/layout/radial2"/>
    <dgm:cxn modelId="{11D88604-5C4F-49C5-8963-EF928D1F12DF}" type="presOf" srcId="{263F1AE5-DA5C-4C33-AF2A-20DD92E0AD9E}" destId="{8BD38744-E028-4AB3-83BA-3437380AA96F}" srcOrd="0" destOrd="0" presId="urn:microsoft.com/office/officeart/2005/8/layout/radial2"/>
    <dgm:cxn modelId="{CF5C4621-0CD7-4182-AA5A-EA9C2FBE9987}" type="presOf" srcId="{B3D1C8DF-D513-468A-BEED-A00177123708}" destId="{8891D15F-26EC-4FB1-B7EA-42BA33789B65}" srcOrd="0" destOrd="0" presId="urn:microsoft.com/office/officeart/2005/8/layout/radial2"/>
    <dgm:cxn modelId="{D2A7ED3C-8746-4AB3-8821-8B44041ACC62}" type="presOf" srcId="{D9169687-AC0F-4E01-B421-93D766D23447}" destId="{37325E8C-5C7B-4733-ABD2-92E350776BF4}" srcOrd="0" destOrd="0" presId="urn:microsoft.com/office/officeart/2005/8/layout/radial2"/>
    <dgm:cxn modelId="{150B755A-CA52-473D-B731-6DA2FD222823}" srcId="{35BE723A-BB30-4A1D-9E34-155E8CCB8009}" destId="{D9169687-AC0F-4E01-B421-93D766D23447}" srcOrd="1" destOrd="0" parTransId="{B3D1C8DF-D513-468A-BEED-A00177123708}" sibTransId="{D5FAB401-18D7-4BB8-930E-0512AB98862E}"/>
    <dgm:cxn modelId="{A4359686-5CA4-423A-9654-88931EC4D23D}" type="presOf" srcId="{BFBBF4E8-AD72-4A14-A81A-75166C242540}" destId="{53BD5725-C086-4C1A-8F09-CD73D8B0A9A6}" srcOrd="0" destOrd="0" presId="urn:microsoft.com/office/officeart/2005/8/layout/radial2"/>
    <dgm:cxn modelId="{102532A3-D9F0-444D-AEB9-E9A84D98D0A4}" srcId="{35BE723A-BB30-4A1D-9E34-155E8CCB8009}" destId="{8E749A8F-40FB-4D51-8819-C61A7E14A6CA}" srcOrd="0" destOrd="0" parTransId="{263F1AE5-DA5C-4C33-AF2A-20DD92E0AD9E}" sibTransId="{109E317B-3C84-4C7E-A985-A80BE8EB75AC}"/>
    <dgm:cxn modelId="{A794B8F0-431F-44CA-9C7D-6307FAF172D5}" srcId="{8E749A8F-40FB-4D51-8819-C61A7E14A6CA}" destId="{BFBBF4E8-AD72-4A14-A81A-75166C242540}" srcOrd="0" destOrd="0" parTransId="{95BC6B06-B9F2-4A7B-82DE-3758A9B3E091}" sibTransId="{2F5F1ED4-E905-4C55-9BED-4680EBCEA7F1}"/>
    <dgm:cxn modelId="{033F23F7-9705-4A04-A37F-AA5C14216C3E}" type="presOf" srcId="{8E749A8F-40FB-4D51-8819-C61A7E14A6CA}" destId="{F03851C2-E004-49E4-88A2-8B71C4CCE70F}" srcOrd="0" destOrd="0" presId="urn:microsoft.com/office/officeart/2005/8/layout/radial2"/>
    <dgm:cxn modelId="{1D73ED9F-0CAE-473F-887C-53E05344D876}" type="presParOf" srcId="{DE4FB1AD-4BB3-4202-9F7C-1F5DC8BD6601}" destId="{5EEF4FA9-D4DE-49E4-9C78-F624103474FF}" srcOrd="0" destOrd="0" presId="urn:microsoft.com/office/officeart/2005/8/layout/radial2"/>
    <dgm:cxn modelId="{6D26A268-4CDE-4C6D-B094-76FB4899CD89}" type="presParOf" srcId="{5EEF4FA9-D4DE-49E4-9C78-F624103474FF}" destId="{8DB7C9F1-238D-4822-BFD6-C9D828DFBC76}" srcOrd="0" destOrd="0" presId="urn:microsoft.com/office/officeart/2005/8/layout/radial2"/>
    <dgm:cxn modelId="{7D3F3080-00DB-4719-8576-F7EF76338EA2}" type="presParOf" srcId="{8DB7C9F1-238D-4822-BFD6-C9D828DFBC76}" destId="{C944390E-8A5B-49DE-AD94-C8DAF829AA1E}" srcOrd="0" destOrd="0" presId="urn:microsoft.com/office/officeart/2005/8/layout/radial2"/>
    <dgm:cxn modelId="{2666C467-596F-4BF1-82BC-1268F589EF26}" type="presParOf" srcId="{8DB7C9F1-238D-4822-BFD6-C9D828DFBC76}" destId="{44B3D94D-0476-4854-BDE9-CD091EB90B16}" srcOrd="1" destOrd="0" presId="urn:microsoft.com/office/officeart/2005/8/layout/radial2"/>
    <dgm:cxn modelId="{814DFC63-5EDA-4E52-93C2-386F748B45AB}" type="presParOf" srcId="{5EEF4FA9-D4DE-49E4-9C78-F624103474FF}" destId="{8BD38744-E028-4AB3-83BA-3437380AA96F}" srcOrd="1" destOrd="0" presId="urn:microsoft.com/office/officeart/2005/8/layout/radial2"/>
    <dgm:cxn modelId="{B60523ED-5B9C-4F77-A2E9-EE67D157458A}" type="presParOf" srcId="{5EEF4FA9-D4DE-49E4-9C78-F624103474FF}" destId="{4D4160C8-2A09-4DBE-962A-7881EDA7A44E}" srcOrd="2" destOrd="0" presId="urn:microsoft.com/office/officeart/2005/8/layout/radial2"/>
    <dgm:cxn modelId="{A2E9FAB7-AFCE-4EA1-9961-9DCC3C6CFCB6}" type="presParOf" srcId="{4D4160C8-2A09-4DBE-962A-7881EDA7A44E}" destId="{F03851C2-E004-49E4-88A2-8B71C4CCE70F}" srcOrd="0" destOrd="0" presId="urn:microsoft.com/office/officeart/2005/8/layout/radial2"/>
    <dgm:cxn modelId="{F0650462-5EFC-4874-95A8-8B9303F65977}" type="presParOf" srcId="{4D4160C8-2A09-4DBE-962A-7881EDA7A44E}" destId="{53BD5725-C086-4C1A-8F09-CD73D8B0A9A6}" srcOrd="1" destOrd="0" presId="urn:microsoft.com/office/officeart/2005/8/layout/radial2"/>
    <dgm:cxn modelId="{3A4CA44E-878E-4969-918E-4B267D893C5E}" type="presParOf" srcId="{5EEF4FA9-D4DE-49E4-9C78-F624103474FF}" destId="{8891D15F-26EC-4FB1-B7EA-42BA33789B65}" srcOrd="3" destOrd="0" presId="urn:microsoft.com/office/officeart/2005/8/layout/radial2"/>
    <dgm:cxn modelId="{41F5B6F2-09BA-4A12-9E0C-2F39D2CC25D6}" type="presParOf" srcId="{5EEF4FA9-D4DE-49E4-9C78-F624103474FF}" destId="{6F0B6073-6D69-4436-A41B-EB3B749A8265}" srcOrd="4" destOrd="0" presId="urn:microsoft.com/office/officeart/2005/8/layout/radial2"/>
    <dgm:cxn modelId="{B1BBF1D7-819D-4815-8C96-356C28C9F882}" type="presParOf" srcId="{6F0B6073-6D69-4436-A41B-EB3B749A8265}" destId="{37325E8C-5C7B-4733-ABD2-92E350776BF4}" srcOrd="0" destOrd="0" presId="urn:microsoft.com/office/officeart/2005/8/layout/radial2"/>
    <dgm:cxn modelId="{9DF4FA16-CCD1-4023-954A-DBBD6B72DA9E}" type="presParOf" srcId="{6F0B6073-6D69-4436-A41B-EB3B749A8265}" destId="{CD59B883-5465-4F91-AFA3-9BFBA4B1493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1D15F-26EC-4FB1-B7EA-42BA33789B65}">
      <dsp:nvSpPr>
        <dsp:cNvPr id="0" name=""/>
        <dsp:cNvSpPr/>
      </dsp:nvSpPr>
      <dsp:spPr>
        <a:xfrm rot="1299273">
          <a:off x="825683" y="1285722"/>
          <a:ext cx="767719" cy="64072"/>
        </a:xfrm>
        <a:custGeom>
          <a:avLst/>
          <a:gdLst/>
          <a:ahLst/>
          <a:cxnLst/>
          <a:rect l="0" t="0" r="0" b="0"/>
          <a:pathLst>
            <a:path>
              <a:moveTo>
                <a:pt x="0" y="32036"/>
              </a:moveTo>
              <a:lnTo>
                <a:pt x="767719" y="3203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38744-E028-4AB3-83BA-3437380AA96F}">
      <dsp:nvSpPr>
        <dsp:cNvPr id="0" name=""/>
        <dsp:cNvSpPr/>
      </dsp:nvSpPr>
      <dsp:spPr>
        <a:xfrm rot="20204931">
          <a:off x="818949" y="697284"/>
          <a:ext cx="832952" cy="64072"/>
        </a:xfrm>
        <a:custGeom>
          <a:avLst/>
          <a:gdLst/>
          <a:ahLst/>
          <a:cxnLst/>
          <a:rect l="0" t="0" r="0" b="0"/>
          <a:pathLst>
            <a:path>
              <a:moveTo>
                <a:pt x="0" y="32036"/>
              </a:moveTo>
              <a:lnTo>
                <a:pt x="832952" y="3203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3D94D-0476-4854-BDE9-CD091EB90B16}">
      <dsp:nvSpPr>
        <dsp:cNvPr id="0" name=""/>
        <dsp:cNvSpPr/>
      </dsp:nvSpPr>
      <dsp:spPr>
        <a:xfrm>
          <a:off x="-23038" y="327223"/>
          <a:ext cx="1068464" cy="13364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851C2-E004-49E4-88A2-8B71C4CCE70F}">
      <dsp:nvSpPr>
        <dsp:cNvPr id="0" name=""/>
        <dsp:cNvSpPr/>
      </dsp:nvSpPr>
      <dsp:spPr>
        <a:xfrm>
          <a:off x="1594298" y="156548"/>
          <a:ext cx="585566" cy="585566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0</a:t>
          </a:r>
        </a:p>
      </dsp:txBody>
      <dsp:txXfrm>
        <a:off x="1680052" y="242302"/>
        <a:ext cx="414058" cy="414058"/>
      </dsp:txXfrm>
    </dsp:sp>
    <dsp:sp modelId="{53BD5725-C086-4C1A-8F09-CD73D8B0A9A6}">
      <dsp:nvSpPr>
        <dsp:cNvPr id="0" name=""/>
        <dsp:cNvSpPr/>
      </dsp:nvSpPr>
      <dsp:spPr>
        <a:xfrm>
          <a:off x="2238421" y="156548"/>
          <a:ext cx="878350" cy="585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100" kern="1200" dirty="0"/>
        </a:p>
      </dsp:txBody>
      <dsp:txXfrm>
        <a:off x="2238421" y="156548"/>
        <a:ext cx="878350" cy="585566"/>
      </dsp:txXfrm>
    </dsp:sp>
    <dsp:sp modelId="{37325E8C-5C7B-4733-ABD2-92E350776BF4}">
      <dsp:nvSpPr>
        <dsp:cNvPr id="0" name=""/>
        <dsp:cNvSpPr/>
      </dsp:nvSpPr>
      <dsp:spPr>
        <a:xfrm>
          <a:off x="1545649" y="1274662"/>
          <a:ext cx="585566" cy="585566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</a:t>
          </a:r>
        </a:p>
      </dsp:txBody>
      <dsp:txXfrm>
        <a:off x="1631403" y="1360416"/>
        <a:ext cx="414058" cy="414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2.svg"/><Relationship Id="rId5" Type="http://schemas.openxmlformats.org/officeDocument/2006/relationships/image" Target="../media/image49.svg"/><Relationship Id="rId10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23.png"/><Relationship Id="rId10" Type="http://schemas.microsoft.com/office/2007/relationships/diagramDrawing" Target="../diagrams/drawing1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3.svg"/><Relationship Id="rId7" Type="http://schemas.openxmlformats.org/officeDocument/2006/relationships/image" Target="../media/image2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6101" y="-6966587"/>
            <a:ext cx="13398375" cy="12377222"/>
          </a:xfrm>
          <a:custGeom>
            <a:avLst/>
            <a:gdLst/>
            <a:ahLst/>
            <a:cxnLst/>
            <a:rect l="l" t="t" r="r" b="b"/>
            <a:pathLst>
              <a:path w="13398375" h="12377222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179" r="-2118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627094" y="534271"/>
            <a:ext cx="7726011" cy="9752729"/>
          </a:xfrm>
          <a:custGeom>
            <a:avLst/>
            <a:gdLst/>
            <a:ahLst/>
            <a:cxnLst/>
            <a:rect l="l" t="t" r="r" b="b"/>
            <a:pathLst>
              <a:path w="7726011" h="9752729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756889" y="2009368"/>
            <a:ext cx="8555602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6"/>
              </a:lnSpc>
            </a:pPr>
            <a:r>
              <a:rPr lang="en-US" sz="9600" dirty="0">
                <a:solidFill>
                  <a:srgbClr val="05066D"/>
                </a:solidFill>
                <a:latin typeface="Cocomat Pro Heavy"/>
              </a:rPr>
              <a:t>COVAX</a:t>
            </a:r>
            <a:endParaRPr lang="en-US" sz="8800" dirty="0">
              <a:solidFill>
                <a:srgbClr val="05066D"/>
              </a:solidFill>
              <a:latin typeface="Cocomat Pro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6006557"/>
            <a:ext cx="18288000" cy="6906869"/>
          </a:xfrm>
          <a:custGeom>
            <a:avLst/>
            <a:gdLst/>
            <a:ahLst/>
            <a:cxnLst/>
            <a:rect l="l" t="t" r="r" b="b"/>
            <a:pathLst>
              <a:path w="18288000" h="6906869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F955C4E3-9D03-2788-E861-A84B26414F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7" r="60528" b="18248"/>
          <a:stretch/>
        </p:blipFill>
        <p:spPr>
          <a:xfrm>
            <a:off x="6854641" y="1843462"/>
            <a:ext cx="1746496" cy="153848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9BF178-7F8E-44BB-E26A-069E75B21795}"/>
              </a:ext>
            </a:extLst>
          </p:cNvPr>
          <p:cNvSpPr/>
          <p:nvPr/>
        </p:nvSpPr>
        <p:spPr>
          <a:xfrm>
            <a:off x="9173029" y="3798678"/>
            <a:ext cx="6421376" cy="29244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defTabSz="609630"/>
            <a:r>
              <a:rPr lang="en-US" sz="4000" b="1" spc="-155" dirty="0">
                <a:solidFill>
                  <a:srgbClr val="12294E"/>
                </a:solidFill>
                <a:latin typeface="Calibri"/>
              </a:rPr>
              <a:t>Supervised by : 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Dr.  Ahmed Farouk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Dr. 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Eman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 </a:t>
            </a:r>
            <a:r>
              <a:rPr lang="en-US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Hossny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 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TA  Eng. Hassan Murad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2400" y="2095500"/>
            <a:ext cx="16916400" cy="7177502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Data Problems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C8B24-E294-785D-55FF-B1B5E8EDA215}"/>
              </a:ext>
            </a:extLst>
          </p:cNvPr>
          <p:cNvSpPr txBox="1"/>
          <p:nvPr/>
        </p:nvSpPr>
        <p:spPr>
          <a:xfrm>
            <a:off x="1447800" y="2951138"/>
            <a:ext cx="14630400" cy="45858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/>
              <a:t>There are many problem in dataset which are:</a:t>
            </a:r>
          </a:p>
          <a:p>
            <a:pPr lvl="1"/>
            <a:endParaRPr lang="en-US" sz="3600" dirty="0"/>
          </a:p>
          <a:p>
            <a:pPr marL="647732" lvl="1" indent="-342917"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Some images have unnecessary information that makes the model biased.</a:t>
            </a:r>
          </a:p>
          <a:p>
            <a:pPr marL="647732" lvl="1" indent="-342917">
              <a:buFont typeface="+mj-lt"/>
              <a:buAutoNum type="arabicPeriod"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32" lvl="1" indent="-342917"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resolution of images need to be preprocessed as it’s bad.</a:t>
            </a:r>
          </a:p>
          <a:p>
            <a:pPr marL="647732" lvl="1" indent="-342917">
              <a:buFont typeface="+mj-lt"/>
              <a:buAutoNum type="arabicPeriod"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7732" lvl="1" indent="-342917">
              <a:buFont typeface="+mj-lt"/>
              <a:buAutoNum type="arabicPeriod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The number of images is low.</a:t>
            </a:r>
          </a:p>
        </p:txBody>
      </p:sp>
    </p:spTree>
    <p:extLst>
      <p:ext uri="{BB962C8B-B14F-4D97-AF65-F5344CB8AC3E}">
        <p14:creationId xmlns:p14="http://schemas.microsoft.com/office/powerpoint/2010/main" val="363195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7169" y="3792725"/>
            <a:ext cx="9846501" cy="172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330"/>
              </a:lnSpc>
              <a:spcBef>
                <a:spcPct val="0"/>
              </a:spcBef>
            </a:pPr>
            <a:r>
              <a:rPr lang="en-US" sz="10300" dirty="0">
                <a:solidFill>
                  <a:srgbClr val="002060"/>
                </a:solidFill>
                <a:latin typeface="Cocomat Pro Heavy"/>
              </a:rPr>
              <a:t>Preprocessing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8807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7768-2C14-D602-B689-FA78D154A7EB}"/>
              </a:ext>
            </a:extLst>
          </p:cNvPr>
          <p:cNvSpPr txBox="1"/>
          <p:nvPr/>
        </p:nvSpPr>
        <p:spPr>
          <a:xfrm>
            <a:off x="626023" y="526299"/>
            <a:ext cx="9372600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980" dirty="0">
                <a:solidFill>
                  <a:srgbClr val="002060"/>
                </a:solidFill>
                <a:latin typeface="Cocomat Pro Heavy"/>
              </a:rPr>
              <a:t>Rectangle</a:t>
            </a:r>
            <a:r>
              <a:rPr lang="en-US" sz="6980" b="1" dirty="0"/>
              <a:t> </a:t>
            </a:r>
            <a:r>
              <a:rPr lang="en-US" sz="6980" dirty="0">
                <a:solidFill>
                  <a:srgbClr val="002060"/>
                </a:solidFill>
                <a:latin typeface="Cocomat Pro Heavy"/>
              </a:rPr>
              <a:t>Detection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49117A47-EA38-3B1D-CD4D-4928DCAC3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7" y="2476500"/>
            <a:ext cx="7385863" cy="6553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FD494-5AD7-62D6-75B4-AEA2F08FFB94}"/>
              </a:ext>
            </a:extLst>
          </p:cNvPr>
          <p:cNvSpPr txBox="1"/>
          <p:nvPr/>
        </p:nvSpPr>
        <p:spPr>
          <a:xfrm>
            <a:off x="2133600" y="9187051"/>
            <a:ext cx="39624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Before</a:t>
            </a:r>
            <a:r>
              <a:rPr lang="en-US" sz="3200" b="1" i="1" dirty="0"/>
              <a:t> </a:t>
            </a:r>
            <a:endParaRPr lang="ar-EG" sz="3200" b="1" i="1" dirty="0"/>
          </a:p>
        </p:txBody>
      </p:sp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B1981EE2-DADA-598D-AD13-6A314C418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978" r="1178" b="3303"/>
          <a:stretch/>
        </p:blipFill>
        <p:spPr>
          <a:xfrm>
            <a:off x="9372600" y="2476499"/>
            <a:ext cx="8001000" cy="65531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5FEBA-1492-7747-6F38-EA595DF6ADCE}"/>
              </a:ext>
            </a:extLst>
          </p:cNvPr>
          <p:cNvSpPr txBox="1"/>
          <p:nvPr/>
        </p:nvSpPr>
        <p:spPr>
          <a:xfrm>
            <a:off x="11963400" y="9248605"/>
            <a:ext cx="35052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After</a:t>
            </a:r>
            <a:r>
              <a:rPr lang="en-US" sz="3600" b="1" spc="-369" dirty="0">
                <a:solidFill>
                  <a:srgbClr val="12294E"/>
                </a:solidFill>
              </a:rPr>
              <a:t> </a:t>
            </a:r>
            <a:endParaRPr lang="ar-EG" sz="3600" b="1" spc="-369" dirty="0">
              <a:solidFill>
                <a:srgbClr val="1229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8807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7768-2C14-D602-B689-FA78D154A7EB}"/>
              </a:ext>
            </a:extLst>
          </p:cNvPr>
          <p:cNvSpPr txBox="1"/>
          <p:nvPr/>
        </p:nvSpPr>
        <p:spPr>
          <a:xfrm>
            <a:off x="626023" y="526299"/>
            <a:ext cx="9372600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980" dirty="0">
                <a:solidFill>
                  <a:srgbClr val="002060"/>
                </a:solidFill>
                <a:latin typeface="Cocomat Pro Heavy"/>
              </a:rPr>
              <a:t>Gamma</a:t>
            </a:r>
            <a:r>
              <a:rPr lang="en-US" sz="6980" b="1" dirty="0"/>
              <a:t> </a:t>
            </a:r>
            <a:r>
              <a:rPr lang="en-US" sz="6980" dirty="0">
                <a:solidFill>
                  <a:srgbClr val="002060"/>
                </a:solidFill>
                <a:latin typeface="Cocomat Pro Heavy"/>
              </a:rPr>
              <a:t>correction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FD494-5AD7-62D6-75B4-AEA2F08FFB94}"/>
              </a:ext>
            </a:extLst>
          </p:cNvPr>
          <p:cNvSpPr txBox="1"/>
          <p:nvPr/>
        </p:nvSpPr>
        <p:spPr>
          <a:xfrm>
            <a:off x="2133600" y="9187051"/>
            <a:ext cx="39624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Before</a:t>
            </a:r>
            <a:r>
              <a:rPr lang="en-US" sz="3200" b="1" i="1" dirty="0"/>
              <a:t> </a:t>
            </a:r>
            <a:endParaRPr lang="ar-EG" sz="32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5FEBA-1492-7747-6F38-EA595DF6ADCE}"/>
              </a:ext>
            </a:extLst>
          </p:cNvPr>
          <p:cNvSpPr txBox="1"/>
          <p:nvPr/>
        </p:nvSpPr>
        <p:spPr>
          <a:xfrm>
            <a:off x="11963400" y="9248605"/>
            <a:ext cx="35052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After</a:t>
            </a:r>
            <a:r>
              <a:rPr lang="en-US" sz="3600" b="1" spc="-369" dirty="0">
                <a:solidFill>
                  <a:srgbClr val="12294E"/>
                </a:solidFill>
              </a:rPr>
              <a:t> </a:t>
            </a:r>
            <a:endParaRPr lang="ar-EG" sz="3600" b="1" spc="-369" dirty="0">
              <a:solidFill>
                <a:srgbClr val="12294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07EE1-B206-3F07-7390-7CEA525D1C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17" t="44815" r="30833" b="33103"/>
          <a:stretch/>
        </p:blipFill>
        <p:spPr>
          <a:xfrm>
            <a:off x="10058400" y="2552700"/>
            <a:ext cx="7315199" cy="6293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D5F9C5-4740-58D7-C128-391C0BAAD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0" t="46296" r="52083" b="32963"/>
          <a:stretch/>
        </p:blipFill>
        <p:spPr>
          <a:xfrm>
            <a:off x="914401" y="2552700"/>
            <a:ext cx="8000999" cy="6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" y="4294645"/>
            <a:ext cx="12443117" cy="1264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9600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</p:spTree>
    <p:extLst>
      <p:ext uri="{BB962C8B-B14F-4D97-AF65-F5344CB8AC3E}">
        <p14:creationId xmlns:p14="http://schemas.microsoft.com/office/powerpoint/2010/main" val="338702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6BB2D874-9B93-9986-1004-D60818E5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1706"/>
              </p:ext>
            </p:extLst>
          </p:nvPr>
        </p:nvGraphicFramePr>
        <p:xfrm>
          <a:off x="381000" y="3086100"/>
          <a:ext cx="16591638" cy="690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5819">
                  <a:extLst>
                    <a:ext uri="{9D8B030D-6E8A-4147-A177-3AD203B41FA5}">
                      <a16:colId xmlns:a16="http://schemas.microsoft.com/office/drawing/2014/main" val="2577785141"/>
                    </a:ext>
                  </a:extLst>
                </a:gridCol>
                <a:gridCol w="8295819">
                  <a:extLst>
                    <a:ext uri="{9D8B030D-6E8A-4147-A177-3AD203B41FA5}">
                      <a16:colId xmlns:a16="http://schemas.microsoft.com/office/drawing/2014/main" val="2563275876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Advantages</a:t>
                      </a:r>
                    </a:p>
                    <a:p>
                      <a:endParaRPr lang="en-US" sz="2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Limitations</a:t>
                      </a:r>
                    </a:p>
                    <a:p>
                      <a:endParaRPr lang="en-US" sz="24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966294684"/>
                  </a:ext>
                </a:extLst>
              </a:tr>
              <a:tr h="521208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are used CNN pre-trained deep learning models for COVID-19 detection in ECG images Like VGG-19, DenseNet-121, and EfficientNet-B4.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a new methods in preprocessing like, The optimized weighted average ensemble that used to improve the performance for multi-class classification.</a:t>
                      </a:r>
                    </a:p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700" b="0" dirty="0"/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dirty="0"/>
                        <a:t>Reach a</a:t>
                      </a:r>
                      <a:r>
                        <a:rPr lang="en-US" sz="27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ccuracy 99.09% using VGG-19.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using machine learning Techniques before using CNN models.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proposed model needs to be validated on large ECG datasets, because it `s trained and tested on a limited dataset.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isn`t the best in all models except CNN.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46873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A4C51D-B8AC-20CB-162F-9C093DE621C0}"/>
              </a:ext>
            </a:extLst>
          </p:cNvPr>
          <p:cNvSpPr txBox="1"/>
          <p:nvPr/>
        </p:nvSpPr>
        <p:spPr>
          <a:xfrm>
            <a:off x="152400" y="1923522"/>
            <a:ext cx="14870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E2E2E"/>
                </a:solidFill>
                <a:effectLst/>
                <a:latin typeface="ElsevierGulliver"/>
              </a:rPr>
              <a:t>COVID-19 detection from ECG </a:t>
            </a:r>
            <a:r>
              <a:rPr lang="en-US" sz="3200" dirty="0">
                <a:solidFill>
                  <a:srgbClr val="2E2E2E"/>
                </a:solidFill>
                <a:latin typeface="ElsevierGulliver"/>
              </a:rPr>
              <a:t>images</a:t>
            </a:r>
            <a:r>
              <a:rPr lang="en-US" sz="3200" b="0" i="0" dirty="0">
                <a:solidFill>
                  <a:srgbClr val="2E2E2E"/>
                </a:solidFill>
                <a:effectLst/>
                <a:latin typeface="ElsevierGulliver"/>
              </a:rPr>
              <a:t> using deep learning and optimized weighted average ensemble technique </a:t>
            </a:r>
            <a:r>
              <a:rPr lang="en-US" sz="3200" dirty="0">
                <a:ea typeface="Cambria" panose="02040503050406030204" pitchFamily="18" charset="0"/>
              </a:rPr>
              <a:t>(2022-2023):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2E2E2E"/>
              </a:solidFill>
              <a:effectLst/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67236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960E4-7BE6-AC06-AFA9-F03F5D2C628F}"/>
              </a:ext>
            </a:extLst>
          </p:cNvPr>
          <p:cNvSpPr txBox="1"/>
          <p:nvPr/>
        </p:nvSpPr>
        <p:spPr>
          <a:xfrm>
            <a:off x="152400" y="1923522"/>
            <a:ext cx="14870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E2E2E"/>
                </a:solidFill>
                <a:latin typeface="ElsevierGulliver"/>
              </a:rPr>
              <a:t>Automated Detection of COVID-19 Using Deep Learning Approaches with Paper-Based ECG Reports (2022-2023):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2E2E2E"/>
              </a:solidFill>
              <a:effectLst/>
              <a:latin typeface="ElsevierGulliver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3D1AF3-AEE7-E9CE-80E3-6FE671B28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07010"/>
              </p:ext>
            </p:extLst>
          </p:nvPr>
        </p:nvGraphicFramePr>
        <p:xfrm>
          <a:off x="381000" y="3086101"/>
          <a:ext cx="16591638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5819">
                  <a:extLst>
                    <a:ext uri="{9D8B030D-6E8A-4147-A177-3AD203B41FA5}">
                      <a16:colId xmlns:a16="http://schemas.microsoft.com/office/drawing/2014/main" val="2577785141"/>
                    </a:ext>
                  </a:extLst>
                </a:gridCol>
                <a:gridCol w="8295819">
                  <a:extLst>
                    <a:ext uri="{9D8B030D-6E8A-4147-A177-3AD203B41FA5}">
                      <a16:colId xmlns:a16="http://schemas.microsoft.com/office/drawing/2014/main" val="2563275876"/>
                    </a:ext>
                  </a:extLst>
                </a:gridCol>
              </a:tblGrid>
              <a:tr h="832607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Advantages</a:t>
                      </a:r>
                    </a:p>
                    <a:p>
                      <a:endParaRPr lang="en-US" sz="2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Limitations</a:t>
                      </a:r>
                    </a:p>
                    <a:p>
                      <a:endParaRPr lang="en-US" sz="24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966294684"/>
                  </a:ext>
                </a:extLst>
              </a:tr>
              <a:tr h="556819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are used CNN pre-trained deep learning models for COVID-19 detection in ECG images Like Vgg16, Vgg19, Resnet 101, Xception, and ECGConvnet.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a new methods in preprocessing therefor, preprocessing done in four stages preprocessing , cropping the ECG images, masking, median filter, and sharpening based on unsharp masking then finally we get a filtered COVID-19 ECG image report .</a:t>
                      </a:r>
                    </a:p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700" b="0" dirty="0"/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Reach accuracy 97.5%, using ECGConvnet.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proposed model needs to be validated on large ECG datasets, because it `s trained and tested on a limited dataset.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 that applied for training isn`t the best models there is a model can give a good accuracy than it.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isn`t the best in all models except SVM and ECGConvnet.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Diagnosis system that they used taking a long time to run. </a:t>
                      </a: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4687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32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960E4-7BE6-AC06-AFA9-F03F5D2C628F}"/>
              </a:ext>
            </a:extLst>
          </p:cNvPr>
          <p:cNvSpPr txBox="1"/>
          <p:nvPr/>
        </p:nvSpPr>
        <p:spPr>
          <a:xfrm>
            <a:off x="152400" y="1923522"/>
            <a:ext cx="14870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200" dirty="0">
                <a:ea typeface="Cambria" panose="02040503050406030204" pitchFamily="18" charset="0"/>
              </a:rPr>
              <a:t>COV-ECGNET, COVID-19 detection using ECG trace images with deep convolutional neural network paper (2021-2022):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2E2E2E"/>
              </a:solidFill>
              <a:effectLst/>
              <a:latin typeface="ElsevierGulliver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55DC1EC-DE0A-F5BE-92B2-B995DFE20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59084"/>
              </p:ext>
            </p:extLst>
          </p:nvPr>
        </p:nvGraphicFramePr>
        <p:xfrm>
          <a:off x="457200" y="3181566"/>
          <a:ext cx="16591638" cy="626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5819">
                  <a:extLst>
                    <a:ext uri="{9D8B030D-6E8A-4147-A177-3AD203B41FA5}">
                      <a16:colId xmlns:a16="http://schemas.microsoft.com/office/drawing/2014/main" val="2577785141"/>
                    </a:ext>
                  </a:extLst>
                </a:gridCol>
                <a:gridCol w="8295819">
                  <a:extLst>
                    <a:ext uri="{9D8B030D-6E8A-4147-A177-3AD203B41FA5}">
                      <a16:colId xmlns:a16="http://schemas.microsoft.com/office/drawing/2014/main" val="2563275876"/>
                    </a:ext>
                  </a:extLst>
                </a:gridCol>
              </a:tblGrid>
              <a:tr h="824562"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Advantages</a:t>
                      </a:r>
                    </a:p>
                    <a:p>
                      <a:endParaRPr lang="en-US" sz="2400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Limitations</a:t>
                      </a:r>
                    </a:p>
                    <a:p>
                      <a:endParaRPr lang="en-US" sz="2400" dirty="0"/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1966294684"/>
                  </a:ext>
                </a:extLst>
              </a:tr>
              <a:tr h="494737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Helping us to detect covid-19 and heart disease 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dirty="0"/>
                        <a:t>Using CNN pre-trained models ResNet18, ResNet50, ResNet101,  InceptionV3, DenseNet201, and MobileNetv2 models.</a:t>
                      </a: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700" b="0" dirty="0"/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dirty="0"/>
                        <a:t>the proposed method uses ECG trace images which can be captured by smartphones that are readily available facilities in low-resources countries.</a:t>
                      </a: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700" b="0" dirty="0"/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dirty="0"/>
                        <a:t>Reach accuracy 97% using InceptionV3.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dirty="0"/>
                    </a:p>
                  </a:txBody>
                  <a:tcPr marL="137160" marR="137160" marT="68580" marB="68580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using machine learning Techniques before using CNN models.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Preprocessing methods should be updated and use additional methods behind Gamma correction.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Which gives high accuracy take a large time to processed.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7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proposed models are trained and tested on a limited dataset.</a:t>
                      </a: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580" marB="68580"/>
                </a:tc>
                <a:extLst>
                  <a:ext uri="{0D108BD9-81ED-4DB2-BD59-A6C34878D82A}">
                    <a16:rowId xmlns:a16="http://schemas.microsoft.com/office/drawing/2014/main" val="374687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4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2400" y="1497545"/>
            <a:ext cx="16916400" cy="8522754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1962" y="16520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457200" y="1186587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C8B24-E294-785D-55FF-B1B5E8EDA215}"/>
              </a:ext>
            </a:extLst>
          </p:cNvPr>
          <p:cNvSpPr txBox="1"/>
          <p:nvPr/>
        </p:nvSpPr>
        <p:spPr>
          <a:xfrm>
            <a:off x="1066800" y="1638300"/>
            <a:ext cx="14630400" cy="13446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ea typeface="Cambria" panose="02040503050406030204" pitchFamily="18" charset="0"/>
              </a:rPr>
              <a:t>The main differences between their studies and our study:</a:t>
            </a:r>
          </a:p>
          <a:p>
            <a:endParaRPr lang="en-US" sz="3200" dirty="0">
              <a:ea typeface="Cambria" panose="02040503050406030204" pitchFamily="18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ea typeface="Cambria" panose="02040503050406030204" pitchFamily="18" charset="0"/>
              </a:rPr>
              <a:t>we use different models of CNN that more efficient which are Efficient-Net models (B0 and B3) and used 7 pre-trained models in our project: EfficientNetB0, EfficientNetB3, DenseNet201, InciptionNetV3, MobileNetV2, ResNet50 and VGG19.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ea typeface="Cambria" panose="020405030504060302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ea typeface="Cambria" panose="02040503050406030204" pitchFamily="18" charset="0"/>
              </a:rPr>
              <a:t>we use Shallow Learning (Lazy Classifier).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Cambria" panose="020405030504060302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ea typeface="Cambria" panose="02040503050406030204" pitchFamily="18" charset="0"/>
              </a:rPr>
              <a:t>we use more techniques for data preprocessing (Cell Formation, Rectangle detection, Gamma correction, Augmentation).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Cambria" panose="020405030504060302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ea typeface="Cambria" panose="02040503050406030204" pitchFamily="18" charset="0"/>
              </a:rPr>
              <a:t>we have added more images from different resource to make dataset larger.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Cambria" panose="020405030504060302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dirty="0">
                <a:ea typeface="Cambria" panose="02040503050406030204" pitchFamily="18" charset="0"/>
              </a:rPr>
              <a:t>we will make use of our model in a friendly application programming interface API to make it easier.</a:t>
            </a:r>
          </a:p>
          <a:p>
            <a:endParaRPr lang="en-US" sz="3200" dirty="0">
              <a:ea typeface="Cambria" panose="02040503050406030204" pitchFamily="18" charset="0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>
              <a:latin typeface="Calibri Light" panose="020F0302020204030204" pitchFamily="34" charset="0"/>
              <a:ea typeface="DengXian" panose="02010600030101010101" pitchFamily="2" charset="-122"/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5372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" y="4294645"/>
            <a:ext cx="12443117" cy="169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330"/>
              </a:lnSpc>
              <a:spcBef>
                <a:spcPct val="0"/>
              </a:spcBef>
            </a:pPr>
            <a:r>
              <a:rPr lang="en-US" sz="9600" dirty="0">
                <a:solidFill>
                  <a:srgbClr val="002060"/>
                </a:solidFill>
                <a:latin typeface="Cocomat Pro Heavy"/>
              </a:rPr>
              <a:t>Project specification   </a:t>
            </a:r>
          </a:p>
        </p:txBody>
      </p:sp>
    </p:spTree>
    <p:extLst>
      <p:ext uri="{BB962C8B-B14F-4D97-AF65-F5344CB8AC3E}">
        <p14:creationId xmlns:p14="http://schemas.microsoft.com/office/powerpoint/2010/main" val="92358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0" y="5625901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9527" y="3411023"/>
            <a:ext cx="1953145" cy="19531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34756" y="3847914"/>
            <a:ext cx="1362686" cy="1079361"/>
          </a:xfrm>
          <a:custGeom>
            <a:avLst/>
            <a:gdLst/>
            <a:ahLst/>
            <a:cxnLst/>
            <a:rect l="l" t="t" r="r" b="b"/>
            <a:pathLst>
              <a:path w="1362686" h="1079361">
                <a:moveTo>
                  <a:pt x="0" y="0"/>
                </a:moveTo>
                <a:lnTo>
                  <a:pt x="1362686" y="0"/>
                </a:lnTo>
                <a:lnTo>
                  <a:pt x="1362686" y="1079362"/>
                </a:lnTo>
                <a:lnTo>
                  <a:pt x="0" y="107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39527" y="5786120"/>
            <a:ext cx="1953145" cy="19531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12219" y="6354767"/>
            <a:ext cx="1185223" cy="963487"/>
          </a:xfrm>
          <a:custGeom>
            <a:avLst/>
            <a:gdLst/>
            <a:ahLst/>
            <a:cxnLst/>
            <a:rect l="l" t="t" r="r" b="b"/>
            <a:pathLst>
              <a:path w="1185223" h="963487">
                <a:moveTo>
                  <a:pt x="0" y="0"/>
                </a:moveTo>
                <a:lnTo>
                  <a:pt x="1185223" y="0"/>
                </a:lnTo>
                <a:lnTo>
                  <a:pt x="1185223" y="963488"/>
                </a:lnTo>
                <a:lnTo>
                  <a:pt x="0" y="96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0938" y="1560954"/>
            <a:ext cx="11235803" cy="129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99"/>
              </a:lnSpc>
              <a:spcBef>
                <a:spcPct val="0"/>
              </a:spcBef>
            </a:pPr>
            <a:r>
              <a:rPr lang="en-US" sz="7570" dirty="0">
                <a:solidFill>
                  <a:srgbClr val="05066D"/>
                </a:solidFill>
                <a:latin typeface="Cocomat Pro Heavy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11235" y="3311977"/>
            <a:ext cx="80010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Rofida Gamal Muhammed </a:t>
            </a:r>
          </a:p>
          <a:p>
            <a:pPr defTabSz="609630"/>
            <a:endParaRPr lang="en-US" sz="4000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Rewan Hisham Sultan </a:t>
            </a:r>
          </a:p>
          <a:p>
            <a:pPr defTabSz="609630"/>
            <a:endParaRPr lang="en-US" sz="4000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Mohammed Mosaad Abdeltwab</a:t>
            </a:r>
          </a:p>
          <a:p>
            <a:pPr defTabSz="609630"/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Dalia Hosny Ahmed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8600" y="2019300"/>
            <a:ext cx="16916400" cy="7177502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r>
                <a:rPr lang="en-US" sz="2800" b="1" dirty="0"/>
                <a:t>	</a:t>
              </a:r>
            </a:p>
            <a:p>
              <a:r>
                <a:rPr lang="en-US" sz="2800" b="1" dirty="0"/>
                <a:t>	</a:t>
              </a:r>
              <a:r>
                <a:rPr lang="en-US" sz="4000" b="1" dirty="0"/>
                <a:t>Functional Requirements: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Registration.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Login.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Upload image to model.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Make prediction.</a:t>
              </a:r>
            </a:p>
            <a:p>
              <a:pPr lvl="4"/>
              <a:endParaRPr lang="en-US" sz="2800" b="1" dirty="0"/>
            </a:p>
            <a:p>
              <a:r>
                <a:rPr lang="en-US" sz="1800" b="1" dirty="0"/>
                <a:t>	</a:t>
              </a:r>
              <a:r>
                <a:rPr lang="en-US" sz="4000" b="1" dirty="0"/>
                <a:t>Non-Functional Requirements: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Performance.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Availability.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Usability.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Security.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Reliability.</a:t>
              </a:r>
            </a:p>
            <a:p>
              <a:endParaRPr lang="en-US" sz="4000" b="1" dirty="0"/>
            </a:p>
            <a:p>
              <a:endParaRPr lang="en-US" sz="40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12465372" cy="117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System Requirements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43786"/>
            <a:ext cx="111699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95883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" y="3619500"/>
            <a:ext cx="12443117" cy="169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330"/>
              </a:lnSpc>
              <a:spcBef>
                <a:spcPct val="0"/>
              </a:spcBef>
            </a:pPr>
            <a:r>
              <a:rPr lang="en-US" sz="9600" dirty="0">
                <a:solidFill>
                  <a:srgbClr val="002060"/>
                </a:solidFill>
                <a:latin typeface="Cocomat Pro Heavy"/>
              </a:rPr>
              <a:t>Project specification  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9906000" y="2195012"/>
            <a:ext cx="7145265" cy="8091988"/>
          </a:xfrm>
          <a:custGeom>
            <a:avLst/>
            <a:gdLst/>
            <a:ahLst/>
            <a:cxnLst/>
            <a:rect l="l" t="t" r="r" b="b"/>
            <a:pathLst>
              <a:path w="7145265" h="8091988">
                <a:moveTo>
                  <a:pt x="7145265" y="0"/>
                </a:moveTo>
                <a:lnTo>
                  <a:pt x="0" y="0"/>
                </a:lnTo>
                <a:lnTo>
                  <a:pt x="0" y="8091988"/>
                </a:lnTo>
                <a:lnTo>
                  <a:pt x="7145265" y="8091988"/>
                </a:lnTo>
                <a:lnTo>
                  <a:pt x="71452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92177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System components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ADF94D9-2101-542F-AE63-08866D71D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20" t="37335" r="14946" b="15650"/>
          <a:stretch/>
        </p:blipFill>
        <p:spPr bwMode="auto">
          <a:xfrm>
            <a:off x="1371600" y="2400300"/>
            <a:ext cx="14859000" cy="70865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231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Use case 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A diagram of a user account&#10;&#10;Description automatically generated">
            <a:extLst>
              <a:ext uri="{FF2B5EF4-FFF2-40B4-BE49-F238E27FC236}">
                <a16:creationId xmlns:a16="http://schemas.microsoft.com/office/drawing/2014/main" id="{A3C3C106-6C6E-A4DD-E19D-EA8A1530E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" r="2892" b="3136"/>
          <a:stretch/>
        </p:blipFill>
        <p:spPr bwMode="auto">
          <a:xfrm>
            <a:off x="1524000" y="2247906"/>
            <a:ext cx="14554200" cy="7696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839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Class 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classDiagram">
            <a:extLst>
              <a:ext uri="{FF2B5EF4-FFF2-40B4-BE49-F238E27FC236}">
                <a16:creationId xmlns:a16="http://schemas.microsoft.com/office/drawing/2014/main" id="{4F984093-F2AD-BB1C-F393-1EA0B30E1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91662"/>
            <a:ext cx="14935200" cy="7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09160"/>
            <a:ext cx="9738141" cy="203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24"/>
              </a:lnSpc>
              <a:spcBef>
                <a:spcPct val="0"/>
              </a:spcBef>
            </a:pPr>
            <a:r>
              <a:rPr lang="en-US" sz="5803" dirty="0">
                <a:solidFill>
                  <a:srgbClr val="05066D"/>
                </a:solidFill>
                <a:latin typeface="Cocomat Pro Heavy"/>
              </a:rPr>
              <a:t>PROVIDE THE BEST SERVICES</a:t>
            </a:r>
          </a:p>
        </p:txBody>
      </p:sp>
      <p:sp>
        <p:nvSpPr>
          <p:cNvPr id="3" name="Freeform 3"/>
          <p:cNvSpPr/>
          <p:nvPr/>
        </p:nvSpPr>
        <p:spPr>
          <a:xfrm>
            <a:off x="10048228" y="762018"/>
            <a:ext cx="7211072" cy="5036741"/>
          </a:xfrm>
          <a:custGeom>
            <a:avLst/>
            <a:gdLst/>
            <a:ahLst/>
            <a:cxnLst/>
            <a:rect l="l" t="t" r="r" b="b"/>
            <a:pathLst>
              <a:path w="7211072" h="5036741">
                <a:moveTo>
                  <a:pt x="0" y="0"/>
                </a:moveTo>
                <a:lnTo>
                  <a:pt x="7211072" y="0"/>
                </a:lnTo>
                <a:lnTo>
                  <a:pt x="7211072" y="5036741"/>
                </a:lnTo>
                <a:lnTo>
                  <a:pt x="0" y="503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46595" y="3707434"/>
            <a:ext cx="8102351" cy="2429709"/>
            <a:chOff x="0" y="0"/>
            <a:chExt cx="1118886" cy="3355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8886" cy="335528"/>
            </a:xfrm>
            <a:custGeom>
              <a:avLst/>
              <a:gdLst/>
              <a:ahLst/>
              <a:cxnLst/>
              <a:rect l="l" t="t" r="r" b="b"/>
              <a:pathLst>
                <a:path w="1118886" h="335528">
                  <a:moveTo>
                    <a:pt x="16244" y="0"/>
                  </a:moveTo>
                  <a:lnTo>
                    <a:pt x="1102643" y="0"/>
                  </a:lnTo>
                  <a:cubicBezTo>
                    <a:pt x="1111614" y="0"/>
                    <a:pt x="1118886" y="7273"/>
                    <a:pt x="1118886" y="16244"/>
                  </a:cubicBezTo>
                  <a:lnTo>
                    <a:pt x="1118886" y="319285"/>
                  </a:lnTo>
                  <a:cubicBezTo>
                    <a:pt x="1118886" y="323593"/>
                    <a:pt x="1117175" y="327724"/>
                    <a:pt x="1114129" y="330771"/>
                  </a:cubicBezTo>
                  <a:cubicBezTo>
                    <a:pt x="1111082" y="333817"/>
                    <a:pt x="1106951" y="335528"/>
                    <a:pt x="1102643" y="335528"/>
                  </a:cubicBezTo>
                  <a:lnTo>
                    <a:pt x="16244" y="335528"/>
                  </a:lnTo>
                  <a:cubicBezTo>
                    <a:pt x="11936" y="335528"/>
                    <a:pt x="7804" y="333817"/>
                    <a:pt x="4758" y="330771"/>
                  </a:cubicBezTo>
                  <a:cubicBezTo>
                    <a:pt x="1711" y="327724"/>
                    <a:pt x="0" y="323593"/>
                    <a:pt x="0" y="319285"/>
                  </a:cubicBezTo>
                  <a:lnTo>
                    <a:pt x="0" y="16244"/>
                  </a:lnTo>
                  <a:cubicBezTo>
                    <a:pt x="0" y="11936"/>
                    <a:pt x="1711" y="7804"/>
                    <a:pt x="4758" y="4758"/>
                  </a:cubicBezTo>
                  <a:cubicBezTo>
                    <a:pt x="7804" y="1711"/>
                    <a:pt x="11936" y="0"/>
                    <a:pt x="16244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8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49477" y="4300938"/>
            <a:ext cx="7547341" cy="157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Montserrat"/>
              </a:rPr>
              <a:t>Lorem ipsum dolor sit amet, consectetur adipiscing elit. Etiam euismod id sem quis accumsan. Sed tempus placerat velit a placerat. Cras suscipit est at mauris blandit efficitur finibus non augue.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0536" y="3841840"/>
            <a:ext cx="4134469" cy="5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>
                <a:solidFill>
                  <a:srgbClr val="1F2B5B"/>
                </a:solidFill>
                <a:latin typeface="Montserrat Classic Bold"/>
              </a:rPr>
              <a:t>SURGERY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46595" y="6440562"/>
            <a:ext cx="8102351" cy="2429709"/>
            <a:chOff x="0" y="0"/>
            <a:chExt cx="1118886" cy="335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8886" cy="335528"/>
            </a:xfrm>
            <a:custGeom>
              <a:avLst/>
              <a:gdLst/>
              <a:ahLst/>
              <a:cxnLst/>
              <a:rect l="l" t="t" r="r" b="b"/>
              <a:pathLst>
                <a:path w="1118886" h="335528">
                  <a:moveTo>
                    <a:pt x="16244" y="0"/>
                  </a:moveTo>
                  <a:lnTo>
                    <a:pt x="1102643" y="0"/>
                  </a:lnTo>
                  <a:cubicBezTo>
                    <a:pt x="1111614" y="0"/>
                    <a:pt x="1118886" y="7273"/>
                    <a:pt x="1118886" y="16244"/>
                  </a:cubicBezTo>
                  <a:lnTo>
                    <a:pt x="1118886" y="319285"/>
                  </a:lnTo>
                  <a:cubicBezTo>
                    <a:pt x="1118886" y="323593"/>
                    <a:pt x="1117175" y="327724"/>
                    <a:pt x="1114129" y="330771"/>
                  </a:cubicBezTo>
                  <a:cubicBezTo>
                    <a:pt x="1111082" y="333817"/>
                    <a:pt x="1106951" y="335528"/>
                    <a:pt x="1102643" y="335528"/>
                  </a:cubicBezTo>
                  <a:lnTo>
                    <a:pt x="16244" y="335528"/>
                  </a:lnTo>
                  <a:cubicBezTo>
                    <a:pt x="11936" y="335528"/>
                    <a:pt x="7804" y="333817"/>
                    <a:pt x="4758" y="330771"/>
                  </a:cubicBezTo>
                  <a:cubicBezTo>
                    <a:pt x="1711" y="327724"/>
                    <a:pt x="0" y="323593"/>
                    <a:pt x="0" y="319285"/>
                  </a:cubicBezTo>
                  <a:lnTo>
                    <a:pt x="0" y="16244"/>
                  </a:lnTo>
                  <a:cubicBezTo>
                    <a:pt x="0" y="11936"/>
                    <a:pt x="1711" y="7804"/>
                    <a:pt x="4758" y="4758"/>
                  </a:cubicBezTo>
                  <a:cubicBezTo>
                    <a:pt x="7804" y="1711"/>
                    <a:pt x="11936" y="0"/>
                    <a:pt x="16244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8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49477" y="7034066"/>
            <a:ext cx="7547341" cy="157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Montserrat"/>
              </a:rPr>
              <a:t>Lorem ipsum dolor sit amet, consectetur adipiscing elit. Etiam euismod id sem quis accumsan. Sed tempus placerat velit a placerat. Cras suscipit est at mauris blandit efficitur finibus non augue.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30536" y="6574968"/>
            <a:ext cx="4134469" cy="50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>
                <a:solidFill>
                  <a:srgbClr val="1F2B5B"/>
                </a:solidFill>
                <a:latin typeface="Montserrat Classic Bold"/>
              </a:rPr>
              <a:t>MEDICINE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35272" y="-889902"/>
            <a:ext cx="2630125" cy="3974090"/>
          </a:xfrm>
          <a:custGeom>
            <a:avLst/>
            <a:gdLst/>
            <a:ahLst/>
            <a:cxnLst/>
            <a:rect l="l" t="t" r="r" b="b"/>
            <a:pathLst>
              <a:path w="2630125" h="3974090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1074" y="3086100"/>
            <a:ext cx="5188226" cy="7200900"/>
          </a:xfrm>
          <a:custGeom>
            <a:avLst/>
            <a:gdLst/>
            <a:ahLst/>
            <a:cxnLst/>
            <a:rect l="l" t="t" r="r" b="b"/>
            <a:pathLst>
              <a:path w="5188226" h="7200900">
                <a:moveTo>
                  <a:pt x="0" y="0"/>
                </a:moveTo>
                <a:lnTo>
                  <a:pt x="5188226" y="0"/>
                </a:lnTo>
                <a:lnTo>
                  <a:pt x="518822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847" y="293982"/>
            <a:ext cx="5176985" cy="9650643"/>
          </a:xfrm>
          <a:custGeom>
            <a:avLst/>
            <a:gdLst/>
            <a:ahLst/>
            <a:cxnLst/>
            <a:rect l="l" t="t" r="r" b="b"/>
            <a:pathLst>
              <a:path w="5176985" h="9650643">
                <a:moveTo>
                  <a:pt x="0" y="0"/>
                </a:moveTo>
                <a:lnTo>
                  <a:pt x="5176985" y="0"/>
                </a:lnTo>
                <a:lnTo>
                  <a:pt x="5176985" y="9650643"/>
                </a:lnTo>
                <a:lnTo>
                  <a:pt x="0" y="965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35" r="-12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68642" y="5279037"/>
            <a:ext cx="3679576" cy="933692"/>
          </a:xfrm>
          <a:custGeom>
            <a:avLst/>
            <a:gdLst/>
            <a:ahLst/>
            <a:cxnLst/>
            <a:rect l="l" t="t" r="r" b="b"/>
            <a:pathLst>
              <a:path w="3679576" h="933692">
                <a:moveTo>
                  <a:pt x="0" y="0"/>
                </a:moveTo>
                <a:lnTo>
                  <a:pt x="3679576" y="0"/>
                </a:lnTo>
                <a:lnTo>
                  <a:pt x="3679576" y="933692"/>
                </a:lnTo>
                <a:lnTo>
                  <a:pt x="0" y="933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78718" y="5303674"/>
            <a:ext cx="3816646" cy="78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77"/>
              </a:lnSpc>
              <a:spcBef>
                <a:spcPct val="0"/>
              </a:spcBef>
            </a:pPr>
            <a:r>
              <a:rPr lang="en-US" sz="4555">
                <a:solidFill>
                  <a:srgbClr val="05066D"/>
                </a:solidFill>
                <a:latin typeface="Cocomat Pro Heavy"/>
              </a:rPr>
              <a:t>PREVENT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9653" y="2826360"/>
            <a:ext cx="6351421" cy="200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  <a:spcBef>
                <a:spcPct val="0"/>
              </a:spcBef>
            </a:pPr>
            <a:r>
              <a:rPr lang="en-US" sz="2291">
                <a:solidFill>
                  <a:srgbClr val="000000"/>
                </a:solidFill>
                <a:latin typeface="Montserrat"/>
              </a:rPr>
              <a:t>Lorem ipsum dolor sit amet, consectetur adipiscing elit. Etiam euismod id sem quis accumsan. Sed tempus placerat velit a placerat. Cras suscipit est at mauris blandit efficitur finibus non augue.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9653" y="6284991"/>
            <a:ext cx="6351421" cy="200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  <a:spcBef>
                <a:spcPct val="0"/>
              </a:spcBef>
            </a:pPr>
            <a:r>
              <a:rPr lang="en-US" sz="2291">
                <a:solidFill>
                  <a:srgbClr val="000000"/>
                </a:solidFill>
                <a:latin typeface="Montserrat"/>
              </a:rPr>
              <a:t>Lorem ipsum dolor sit amet, consectetur adipiscing elit. Etiam euismod id sem quis accumsan. Sed tempus placerat velit a placerat. Cras suscipit est at mauris blandit efficitur finibus non augue.</a:t>
            </a:r>
          </a:p>
        </p:txBody>
      </p:sp>
      <p:sp>
        <p:nvSpPr>
          <p:cNvPr id="8" name="Freeform 8"/>
          <p:cNvSpPr/>
          <p:nvPr/>
        </p:nvSpPr>
        <p:spPr>
          <a:xfrm>
            <a:off x="4868642" y="1702168"/>
            <a:ext cx="3679576" cy="933692"/>
          </a:xfrm>
          <a:custGeom>
            <a:avLst/>
            <a:gdLst/>
            <a:ahLst/>
            <a:cxnLst/>
            <a:rect l="l" t="t" r="r" b="b"/>
            <a:pathLst>
              <a:path w="3679576" h="933692">
                <a:moveTo>
                  <a:pt x="0" y="0"/>
                </a:moveTo>
                <a:lnTo>
                  <a:pt x="3679576" y="0"/>
                </a:lnTo>
                <a:lnTo>
                  <a:pt x="3679576" y="933692"/>
                </a:lnTo>
                <a:lnTo>
                  <a:pt x="0" y="933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19832" y="1726805"/>
            <a:ext cx="2828566" cy="78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77"/>
              </a:lnSpc>
              <a:spcBef>
                <a:spcPct val="0"/>
              </a:spcBef>
            </a:pPr>
            <a:r>
              <a:rPr lang="en-US" sz="4555">
                <a:solidFill>
                  <a:srgbClr val="05066D"/>
                </a:solidFill>
                <a:latin typeface="Cocomat Pro Heavy"/>
              </a:rPr>
              <a:t>CURE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4521" y="4237264"/>
            <a:ext cx="2825807" cy="28258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6401" y="4237264"/>
            <a:ext cx="2825807" cy="28258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45792" y="4237264"/>
            <a:ext cx="2825807" cy="28258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77672" y="4237264"/>
            <a:ext cx="2825807" cy="28258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67815" y="4803647"/>
            <a:ext cx="859218" cy="1693041"/>
          </a:xfrm>
          <a:custGeom>
            <a:avLst/>
            <a:gdLst/>
            <a:ahLst/>
            <a:cxnLst/>
            <a:rect l="l" t="t" r="r" b="b"/>
            <a:pathLst>
              <a:path w="859218" h="1693041">
                <a:moveTo>
                  <a:pt x="0" y="0"/>
                </a:moveTo>
                <a:lnTo>
                  <a:pt x="859218" y="0"/>
                </a:lnTo>
                <a:lnTo>
                  <a:pt x="859218" y="1693040"/>
                </a:lnTo>
                <a:lnTo>
                  <a:pt x="0" y="169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00411" y="5069261"/>
            <a:ext cx="1455298" cy="1161813"/>
          </a:xfrm>
          <a:custGeom>
            <a:avLst/>
            <a:gdLst/>
            <a:ahLst/>
            <a:cxnLst/>
            <a:rect l="l" t="t" r="r" b="b"/>
            <a:pathLst>
              <a:path w="1455298" h="1161813">
                <a:moveTo>
                  <a:pt x="0" y="0"/>
                </a:moveTo>
                <a:lnTo>
                  <a:pt x="1455298" y="0"/>
                </a:lnTo>
                <a:lnTo>
                  <a:pt x="1455298" y="1161812"/>
                </a:lnTo>
                <a:lnTo>
                  <a:pt x="0" y="1161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28158" y="4803647"/>
            <a:ext cx="1628141" cy="1693041"/>
          </a:xfrm>
          <a:custGeom>
            <a:avLst/>
            <a:gdLst/>
            <a:ahLst/>
            <a:cxnLst/>
            <a:rect l="l" t="t" r="r" b="b"/>
            <a:pathLst>
              <a:path w="1628141" h="1693041">
                <a:moveTo>
                  <a:pt x="0" y="0"/>
                </a:moveTo>
                <a:lnTo>
                  <a:pt x="1628141" y="0"/>
                </a:lnTo>
                <a:lnTo>
                  <a:pt x="1628141" y="1693040"/>
                </a:lnTo>
                <a:lnTo>
                  <a:pt x="0" y="1693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87683" y="4851500"/>
            <a:ext cx="1205785" cy="1645187"/>
          </a:xfrm>
          <a:custGeom>
            <a:avLst/>
            <a:gdLst/>
            <a:ahLst/>
            <a:cxnLst/>
            <a:rect l="l" t="t" r="r" b="b"/>
            <a:pathLst>
              <a:path w="1205785" h="1645187">
                <a:moveTo>
                  <a:pt x="0" y="0"/>
                </a:moveTo>
                <a:lnTo>
                  <a:pt x="1205785" y="0"/>
                </a:lnTo>
                <a:lnTo>
                  <a:pt x="1205785" y="1645187"/>
                </a:lnTo>
                <a:lnTo>
                  <a:pt x="0" y="1645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973818" y="-6635355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86732" y="2266494"/>
            <a:ext cx="14916747" cy="119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6"/>
              </a:lnSpc>
              <a:spcBef>
                <a:spcPct val="0"/>
              </a:spcBef>
            </a:pPr>
            <a:r>
              <a:rPr lang="en-US" sz="6997">
                <a:solidFill>
                  <a:srgbClr val="05066D"/>
                </a:solidFill>
                <a:latin typeface="Cocomat Pro Heavy"/>
              </a:rPr>
              <a:t>OUR SERVICES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84521" y="7329770"/>
            <a:ext cx="2825807" cy="700908"/>
            <a:chOff x="0" y="0"/>
            <a:chExt cx="404418" cy="10031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4418" cy="100311"/>
            </a:xfrm>
            <a:custGeom>
              <a:avLst/>
              <a:gdLst/>
              <a:ahLst/>
              <a:cxnLst/>
              <a:rect l="l" t="t" r="r" b="b"/>
              <a:pathLst>
                <a:path w="404418" h="100311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53736"/>
                  </a:lnTo>
                  <a:cubicBezTo>
                    <a:pt x="404418" y="66088"/>
                    <a:pt x="399511" y="77935"/>
                    <a:pt x="390776" y="86670"/>
                  </a:cubicBezTo>
                  <a:cubicBezTo>
                    <a:pt x="382042" y="95404"/>
                    <a:pt x="370195" y="100311"/>
                    <a:pt x="357843" y="100311"/>
                  </a:cubicBezTo>
                  <a:lnTo>
                    <a:pt x="46575" y="100311"/>
                  </a:lnTo>
                  <a:cubicBezTo>
                    <a:pt x="20852" y="100311"/>
                    <a:pt x="0" y="79459"/>
                    <a:pt x="0" y="53736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spc="263">
                  <a:solidFill>
                    <a:srgbClr val="FBFAF8"/>
                  </a:solidFill>
                  <a:latin typeface="Montserrat"/>
                </a:rPr>
                <a:t>Service 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15156" y="7300047"/>
            <a:ext cx="2825807" cy="700908"/>
            <a:chOff x="0" y="0"/>
            <a:chExt cx="404418" cy="10031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418" cy="100311"/>
            </a:xfrm>
            <a:custGeom>
              <a:avLst/>
              <a:gdLst/>
              <a:ahLst/>
              <a:cxnLst/>
              <a:rect l="l" t="t" r="r" b="b"/>
              <a:pathLst>
                <a:path w="404418" h="100311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53736"/>
                  </a:lnTo>
                  <a:cubicBezTo>
                    <a:pt x="404418" y="66088"/>
                    <a:pt x="399511" y="77935"/>
                    <a:pt x="390776" y="86670"/>
                  </a:cubicBezTo>
                  <a:cubicBezTo>
                    <a:pt x="382042" y="95404"/>
                    <a:pt x="370195" y="100311"/>
                    <a:pt x="357843" y="100311"/>
                  </a:cubicBezTo>
                  <a:lnTo>
                    <a:pt x="46575" y="100311"/>
                  </a:lnTo>
                  <a:cubicBezTo>
                    <a:pt x="20852" y="100311"/>
                    <a:pt x="0" y="79459"/>
                    <a:pt x="0" y="53736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spc="263">
                  <a:solidFill>
                    <a:srgbClr val="FBFAF8"/>
                  </a:solidFill>
                  <a:latin typeface="Montserrat Medium"/>
                </a:rPr>
                <a:t>Service 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19481" y="7300047"/>
            <a:ext cx="2825807" cy="700908"/>
            <a:chOff x="0" y="0"/>
            <a:chExt cx="404418" cy="10031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4418" cy="100311"/>
            </a:xfrm>
            <a:custGeom>
              <a:avLst/>
              <a:gdLst/>
              <a:ahLst/>
              <a:cxnLst/>
              <a:rect l="l" t="t" r="r" b="b"/>
              <a:pathLst>
                <a:path w="404418" h="100311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53736"/>
                  </a:lnTo>
                  <a:cubicBezTo>
                    <a:pt x="404418" y="66088"/>
                    <a:pt x="399511" y="77935"/>
                    <a:pt x="390776" y="86670"/>
                  </a:cubicBezTo>
                  <a:cubicBezTo>
                    <a:pt x="382042" y="95404"/>
                    <a:pt x="370195" y="100311"/>
                    <a:pt x="357843" y="100311"/>
                  </a:cubicBezTo>
                  <a:lnTo>
                    <a:pt x="46575" y="100311"/>
                  </a:lnTo>
                  <a:cubicBezTo>
                    <a:pt x="20852" y="100311"/>
                    <a:pt x="0" y="79459"/>
                    <a:pt x="0" y="53736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spc="263">
                  <a:solidFill>
                    <a:srgbClr val="FBFAF8"/>
                  </a:solidFill>
                  <a:latin typeface="Montserrat Medium"/>
                </a:rPr>
                <a:t>Service 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50117" y="7270324"/>
            <a:ext cx="2825807" cy="700908"/>
            <a:chOff x="0" y="0"/>
            <a:chExt cx="404418" cy="10031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4418" cy="100311"/>
            </a:xfrm>
            <a:custGeom>
              <a:avLst/>
              <a:gdLst/>
              <a:ahLst/>
              <a:cxnLst/>
              <a:rect l="l" t="t" r="r" b="b"/>
              <a:pathLst>
                <a:path w="404418" h="100311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53736"/>
                  </a:lnTo>
                  <a:cubicBezTo>
                    <a:pt x="404418" y="66088"/>
                    <a:pt x="399511" y="77935"/>
                    <a:pt x="390776" y="86670"/>
                  </a:cubicBezTo>
                  <a:cubicBezTo>
                    <a:pt x="382042" y="95404"/>
                    <a:pt x="370195" y="100311"/>
                    <a:pt x="357843" y="100311"/>
                  </a:cubicBezTo>
                  <a:lnTo>
                    <a:pt x="46575" y="100311"/>
                  </a:lnTo>
                  <a:cubicBezTo>
                    <a:pt x="20852" y="100311"/>
                    <a:pt x="0" y="79459"/>
                    <a:pt x="0" y="53736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spc="263">
                  <a:solidFill>
                    <a:srgbClr val="FBFAF8"/>
                  </a:solidFill>
                  <a:latin typeface="Montserrat Medium"/>
                </a:rPr>
                <a:t>Service 4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0847" y="7428037"/>
            <a:ext cx="5136126" cy="873769"/>
            <a:chOff x="0" y="0"/>
            <a:chExt cx="6848167" cy="116502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6848167" cy="1165026"/>
              <a:chOff x="0" y="0"/>
              <a:chExt cx="13271500" cy="225777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6351" y="0"/>
                <a:ext cx="9238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9238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</a:path>
                </a:pathLst>
              </a:custGeom>
              <a:solidFill>
                <a:srgbClr val="3B365F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9350851" y="0"/>
                <a:ext cx="39042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3904227" h="2257821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8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8" y="493889"/>
                      <a:pt x="3285649" y="493889"/>
                    </a:cubicBezTo>
                    <a:cubicBezTo>
                      <a:pt x="3402550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50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3" y="958709"/>
                      <a:pt x="3053028" y="966258"/>
                    </a:cubicBezTo>
                    <a:lnTo>
                      <a:pt x="2899004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1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4" y="564437"/>
                      <a:pt x="3595980" y="634683"/>
                      <a:pt x="3638850" y="741821"/>
                    </a:cubicBezTo>
                    <a:lnTo>
                      <a:pt x="3708983" y="917222"/>
                    </a:lnTo>
                    <a:lnTo>
                      <a:pt x="3899553" y="1361934"/>
                    </a:lnTo>
                    <a:cubicBezTo>
                      <a:pt x="3904227" y="1372839"/>
                      <a:pt x="3903107" y="1385363"/>
                      <a:pt x="3896573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3" y="1325598"/>
                    </a:cubicBezTo>
                    <a:lnTo>
                      <a:pt x="3518341" y="966258"/>
                    </a:lnTo>
                    <a:cubicBezTo>
                      <a:pt x="3515095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2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4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6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028700" y="6557528"/>
            <a:ext cx="5082083" cy="654145"/>
            <a:chOff x="0" y="0"/>
            <a:chExt cx="856174" cy="110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6174" cy="110203"/>
            </a:xfrm>
            <a:custGeom>
              <a:avLst/>
              <a:gdLst/>
              <a:ahLst/>
              <a:cxnLst/>
              <a:rect l="l" t="t" r="r" b="b"/>
              <a:pathLst>
                <a:path w="856174" h="110203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84306"/>
                  </a:lnTo>
                  <a:cubicBezTo>
                    <a:pt x="856174" y="91174"/>
                    <a:pt x="853446" y="97761"/>
                    <a:pt x="848589" y="102618"/>
                  </a:cubicBezTo>
                  <a:cubicBezTo>
                    <a:pt x="843732" y="107475"/>
                    <a:pt x="837145" y="110203"/>
                    <a:pt x="830277" y="110203"/>
                  </a:cubicBezTo>
                  <a:lnTo>
                    <a:pt x="25897" y="110203"/>
                  </a:lnTo>
                  <a:cubicBezTo>
                    <a:pt x="11595" y="110203"/>
                    <a:pt x="0" y="98609"/>
                    <a:pt x="0" y="84306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</a:rPr>
                <a:t>Medical consultations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08580" y="7428037"/>
            <a:ext cx="5136126" cy="873769"/>
            <a:chOff x="0" y="0"/>
            <a:chExt cx="6848167" cy="116502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6848167" cy="1165026"/>
              <a:chOff x="0" y="0"/>
              <a:chExt cx="13271500" cy="22577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6351" y="0"/>
                <a:ext cx="2570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3B365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683351" y="0"/>
                <a:ext cx="10571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571727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3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5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4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3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4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5" y="1411122"/>
                      <a:pt x="2681191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4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4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8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8" y="493889"/>
                      <a:pt x="4619149" y="493889"/>
                    </a:cubicBezTo>
                    <a:cubicBezTo>
                      <a:pt x="4736050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50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3" y="958709"/>
                      <a:pt x="4386528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5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4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4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5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2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8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8" y="493889"/>
                      <a:pt x="5952649" y="493889"/>
                    </a:cubicBezTo>
                    <a:cubicBezTo>
                      <a:pt x="6069550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50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3" y="958709"/>
                      <a:pt x="5720028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5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4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4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5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2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3" y="917222"/>
                    </a:lnTo>
                    <a:lnTo>
                      <a:pt x="10567053" y="1361934"/>
                    </a:lnTo>
                    <a:cubicBezTo>
                      <a:pt x="10571727" y="1372839"/>
                      <a:pt x="10570607" y="1385363"/>
                      <a:pt x="10564073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3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6546433" y="6557528"/>
            <a:ext cx="5082083" cy="736798"/>
            <a:chOff x="0" y="0"/>
            <a:chExt cx="856174" cy="1241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6174" cy="124128"/>
            </a:xfrm>
            <a:custGeom>
              <a:avLst/>
              <a:gdLst/>
              <a:ahLst/>
              <a:cxnLst/>
              <a:rect l="l" t="t" r="r" b="b"/>
              <a:pathLst>
                <a:path w="856174" h="124128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98230"/>
                  </a:lnTo>
                  <a:cubicBezTo>
                    <a:pt x="856174" y="105099"/>
                    <a:pt x="853446" y="111686"/>
                    <a:pt x="848589" y="116542"/>
                  </a:cubicBezTo>
                  <a:cubicBezTo>
                    <a:pt x="843732" y="121399"/>
                    <a:pt x="837145" y="124128"/>
                    <a:pt x="830277" y="124128"/>
                  </a:cubicBezTo>
                  <a:lnTo>
                    <a:pt x="25897" y="124128"/>
                  </a:lnTo>
                  <a:cubicBezTo>
                    <a:pt x="19029" y="124128"/>
                    <a:pt x="12442" y="121399"/>
                    <a:pt x="7585" y="116542"/>
                  </a:cubicBezTo>
                  <a:cubicBezTo>
                    <a:pt x="2728" y="111686"/>
                    <a:pt x="0" y="105099"/>
                    <a:pt x="0" y="98230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</a:rPr>
                <a:t>Patients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61028" y="-6319934"/>
            <a:ext cx="14697268" cy="146972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00366" y="1446385"/>
            <a:ext cx="9808544" cy="148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55"/>
              </a:lnSpc>
              <a:spcBef>
                <a:spcPct val="0"/>
              </a:spcBef>
            </a:pPr>
            <a:r>
              <a:rPr lang="en-US" sz="8682">
                <a:solidFill>
                  <a:srgbClr val="05066D"/>
                </a:solidFill>
                <a:latin typeface="Cocomat Pro Heavy"/>
              </a:rPr>
              <a:t>STATISTICS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847" y="4523899"/>
            <a:ext cx="4700329" cy="189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05"/>
              </a:lnSpc>
              <a:spcBef>
                <a:spcPct val="0"/>
              </a:spcBef>
            </a:pPr>
            <a:r>
              <a:rPr lang="en-US" sz="11075">
                <a:solidFill>
                  <a:srgbClr val="FFFFFF"/>
                </a:solidFill>
                <a:latin typeface="Cocomat Pro Heavy"/>
              </a:rPr>
              <a:t>70%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8580" y="4523899"/>
            <a:ext cx="4700329" cy="189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05"/>
              </a:lnSpc>
              <a:spcBef>
                <a:spcPct val="0"/>
              </a:spcBef>
            </a:pPr>
            <a:r>
              <a:rPr lang="en-US" sz="11075" u="none">
                <a:solidFill>
                  <a:srgbClr val="FFFFFF"/>
                </a:solidFill>
                <a:latin typeface="Cocomat Pro Heavy"/>
              </a:rPr>
              <a:t>20%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744706" y="2319066"/>
            <a:ext cx="5514594" cy="7372937"/>
          </a:xfrm>
          <a:custGeom>
            <a:avLst/>
            <a:gdLst/>
            <a:ahLst/>
            <a:cxnLst/>
            <a:rect l="l" t="t" r="r" b="b"/>
            <a:pathLst>
              <a:path w="5514594" h="7372937">
                <a:moveTo>
                  <a:pt x="0" y="0"/>
                </a:moveTo>
                <a:lnTo>
                  <a:pt x="5514594" y="0"/>
                </a:lnTo>
                <a:lnTo>
                  <a:pt x="5514594" y="7372937"/>
                </a:lnTo>
                <a:lnTo>
                  <a:pt x="0" y="7372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0093" y="7159596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55143" y="7159596"/>
            <a:ext cx="3544228" cy="653292"/>
            <a:chOff x="0" y="0"/>
            <a:chExt cx="780800" cy="1439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0800" cy="143921"/>
            </a:xfrm>
            <a:custGeom>
              <a:avLst/>
              <a:gdLst/>
              <a:ahLst/>
              <a:cxnLst/>
              <a:rect l="l" t="t" r="r" b="b"/>
              <a:pathLst>
                <a:path w="780800" h="14392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MIRRANDA REYNIEL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55143" y="3488645"/>
            <a:ext cx="3544228" cy="35442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4984" r="-2498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443287" y="7893108"/>
            <a:ext cx="3227504" cy="39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Founder and CEO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373519" y="7159596"/>
            <a:ext cx="3544228" cy="653292"/>
            <a:chOff x="0" y="0"/>
            <a:chExt cx="780800" cy="1439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0800" cy="143921"/>
            </a:xfrm>
            <a:custGeom>
              <a:avLst/>
              <a:gdLst/>
              <a:ahLst/>
              <a:cxnLst/>
              <a:rect l="l" t="t" r="r" b="b"/>
              <a:pathLst>
                <a:path w="780800" h="14392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YAEL UGARTAN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73519" y="3488645"/>
            <a:ext cx="3544228" cy="354422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t="-1616" b="-576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561663" y="7893108"/>
            <a:ext cx="3227504" cy="39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Lead Researcher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488629" y="7159596"/>
            <a:ext cx="3544228" cy="653292"/>
            <a:chOff x="0" y="0"/>
            <a:chExt cx="780800" cy="1439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80800" cy="143921"/>
            </a:xfrm>
            <a:custGeom>
              <a:avLst/>
              <a:gdLst/>
              <a:ahLst/>
              <a:cxnLst/>
              <a:rect l="l" t="t" r="r" b="b"/>
              <a:pathLst>
                <a:path w="780800" h="14392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STEFANIO WERZOL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488629" y="3488645"/>
            <a:ext cx="3544228" cy="354422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49969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676773" y="7893108"/>
            <a:ext cx="3227504" cy="39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Lead pharmacist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37309" y="1289183"/>
            <a:ext cx="10267019" cy="129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11"/>
              </a:lnSpc>
              <a:spcBef>
                <a:spcPct val="0"/>
              </a:spcBef>
            </a:pPr>
            <a:r>
              <a:rPr lang="en-US" sz="7508">
                <a:solidFill>
                  <a:srgbClr val="1F4A7A"/>
                </a:solidFill>
                <a:latin typeface="Cocomat Pro Heavy"/>
              </a:rPr>
              <a:t>OUR TEAM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8436591" y="-3534532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4"/>
                </a:lnTo>
                <a:lnTo>
                  <a:pt x="0" y="706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80228" y="-2628900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21589" y="571500"/>
            <a:ext cx="4857617" cy="3733800"/>
          </a:xfrm>
          <a:custGeom>
            <a:avLst/>
            <a:gdLst/>
            <a:ahLst/>
            <a:cxnLst/>
            <a:rect l="l" t="t" r="r" b="b"/>
            <a:pathLst>
              <a:path w="5352917" h="4447381">
                <a:moveTo>
                  <a:pt x="0" y="0"/>
                </a:moveTo>
                <a:lnTo>
                  <a:pt x="5352917" y="0"/>
                </a:lnTo>
                <a:lnTo>
                  <a:pt x="5352917" y="4447381"/>
                </a:lnTo>
                <a:lnTo>
                  <a:pt x="0" y="444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71600" y="2535584"/>
            <a:ext cx="8550780" cy="133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 dirty="0">
                <a:solidFill>
                  <a:srgbClr val="05066D"/>
                </a:solidFill>
                <a:latin typeface="Cocomat Pro Heavy"/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7E263C-7CCA-8E11-7237-554912F0C767}"/>
              </a:ext>
            </a:extLst>
          </p:cNvPr>
          <p:cNvSpPr txBox="1"/>
          <p:nvPr/>
        </p:nvSpPr>
        <p:spPr>
          <a:xfrm>
            <a:off x="1850590" y="4211986"/>
            <a:ext cx="112394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Specifications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Deliverables and recommendations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4179" y="4946989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33181"/>
            <a:ext cx="7599093" cy="8030247"/>
          </a:xfrm>
          <a:custGeom>
            <a:avLst/>
            <a:gdLst/>
            <a:ahLst/>
            <a:cxnLst/>
            <a:rect l="l" t="t" r="r" b="b"/>
            <a:pathLst>
              <a:path w="7599093" h="8030247">
                <a:moveTo>
                  <a:pt x="0" y="0"/>
                </a:moveTo>
                <a:lnTo>
                  <a:pt x="7599093" y="0"/>
                </a:lnTo>
                <a:lnTo>
                  <a:pt x="7599093" y="8030248"/>
                </a:lnTo>
                <a:lnTo>
                  <a:pt x="0" y="803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4263831"/>
            <a:ext cx="507797" cy="431628"/>
          </a:xfrm>
          <a:custGeom>
            <a:avLst/>
            <a:gdLst/>
            <a:ahLst/>
            <a:cxnLst/>
            <a:rect l="l" t="t" r="r" b="b"/>
            <a:pathLst>
              <a:path w="507797" h="431628">
                <a:moveTo>
                  <a:pt x="0" y="0"/>
                </a:moveTo>
                <a:lnTo>
                  <a:pt x="507797" y="0"/>
                </a:lnTo>
                <a:lnTo>
                  <a:pt x="507797" y="431628"/>
                </a:lnTo>
                <a:lnTo>
                  <a:pt x="0" y="43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91697" y="2949560"/>
            <a:ext cx="402941" cy="402941"/>
          </a:xfrm>
          <a:custGeom>
            <a:avLst/>
            <a:gdLst/>
            <a:ahLst/>
            <a:cxnLst/>
            <a:rect l="l" t="t" r="r" b="b"/>
            <a:pathLst>
              <a:path w="402941" h="402941">
                <a:moveTo>
                  <a:pt x="0" y="0"/>
                </a:moveTo>
                <a:lnTo>
                  <a:pt x="402942" y="0"/>
                </a:lnTo>
                <a:lnTo>
                  <a:pt x="402942" y="402942"/>
                </a:lnTo>
                <a:lnTo>
                  <a:pt x="0" y="402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3636648"/>
            <a:ext cx="441795" cy="315331"/>
          </a:xfrm>
          <a:custGeom>
            <a:avLst/>
            <a:gdLst/>
            <a:ahLst/>
            <a:cxnLst/>
            <a:rect l="l" t="t" r="r" b="b"/>
            <a:pathLst>
              <a:path w="441795" h="315331">
                <a:moveTo>
                  <a:pt x="0" y="0"/>
                </a:moveTo>
                <a:lnTo>
                  <a:pt x="441795" y="0"/>
                </a:lnTo>
                <a:lnTo>
                  <a:pt x="441795" y="315332"/>
                </a:lnTo>
                <a:lnTo>
                  <a:pt x="0" y="315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50998" y="3483295"/>
            <a:ext cx="8026983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0998" y="4197156"/>
            <a:ext cx="4463607" cy="118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123 Anywhere St., Any City, ST 12345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0998" y="2840012"/>
            <a:ext cx="4013492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+123-456-7890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0165" y="1083773"/>
            <a:ext cx="10704163" cy="120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98"/>
              </a:lnSpc>
              <a:spcBef>
                <a:spcPct val="0"/>
              </a:spcBef>
            </a:pPr>
            <a:r>
              <a:rPr lang="en-US" sz="7070">
                <a:solidFill>
                  <a:srgbClr val="45467E"/>
                </a:solidFill>
                <a:latin typeface="Cocomat Pro Heavy"/>
              </a:rPr>
              <a:t>CONTACT SUPPORT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62541" y="2250784"/>
            <a:ext cx="16287259" cy="6855116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Introduction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E3FD2-6AF1-DEBB-8A16-431023FC7146}"/>
              </a:ext>
            </a:extLst>
          </p:cNvPr>
          <p:cNvSpPr txBox="1"/>
          <p:nvPr/>
        </p:nvSpPr>
        <p:spPr>
          <a:xfrm>
            <a:off x="2286000" y="2582805"/>
            <a:ext cx="14249400" cy="713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COVID-19 has rapidly spread with increased fatalities across the world leading to a long-lasting global pandemic.</a:t>
            </a:r>
          </a:p>
          <a:p>
            <a:endParaRPr lang="ar-EG" sz="3600" b="1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COVID-19 can be fatal for people with medical problems such as diabetics, cancer, and heart failure.</a:t>
            </a:r>
          </a:p>
          <a:p>
            <a:endParaRPr lang="en-US" sz="3600" b="1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AI in biomedical applications has helped in developing trained networks for reliable computer-aided diagnostic decisions.</a:t>
            </a:r>
          </a:p>
          <a:p>
            <a:endParaRPr lang="en-US" sz="3600" b="1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Several deep learning models have been proposed in recent studies to identify abnormalities from medical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33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/>
          <p:nvPr/>
        </p:nvCxnSpPr>
        <p:spPr>
          <a:xfrm>
            <a:off x="717228" y="1692772"/>
            <a:ext cx="5378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 2">
            <a:extLst>
              <a:ext uri="{FF2B5EF4-FFF2-40B4-BE49-F238E27FC236}">
                <a16:creationId xmlns:a16="http://schemas.microsoft.com/office/drawing/2014/main" id="{6CB45842-D07C-C1C1-C658-D175EC602C62}"/>
              </a:ext>
            </a:extLst>
          </p:cNvPr>
          <p:cNvSpPr/>
          <p:nvPr/>
        </p:nvSpPr>
        <p:spPr>
          <a:xfrm rot="7289492">
            <a:off x="14930969" y="-3690001"/>
            <a:ext cx="5202616" cy="7580833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00370" y="2171700"/>
            <a:ext cx="16287259" cy="6855116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Motivation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/>
          <p:nvPr/>
        </p:nvCxnSpPr>
        <p:spPr>
          <a:xfrm>
            <a:off x="717228" y="1692772"/>
            <a:ext cx="5378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6E11F-2D39-FD61-1002-D5478757FD96}"/>
              </a:ext>
            </a:extLst>
          </p:cNvPr>
          <p:cNvSpPr txBox="1"/>
          <p:nvPr/>
        </p:nvSpPr>
        <p:spPr>
          <a:xfrm>
            <a:off x="2438400" y="3390900"/>
            <a:ext cx="13182600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Nowadays we detect if  patient has Corona virus or not using PCR test which is  so expensive and can’t be found in many places.</a:t>
            </a:r>
          </a:p>
          <a:p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Some  of patient who has Corona virus their heart has been affected.</a:t>
            </a:r>
          </a:p>
          <a:p>
            <a:endParaRPr lang="en-US" sz="3600"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Currently, most detection of covid-19 with AI (Artificial intelligence) based on X-Ray.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2000" dirty="0"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0433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062">
            <a:off x="21644529" y="-5615746"/>
            <a:ext cx="10793046" cy="15539726"/>
          </a:xfrm>
          <a:custGeom>
            <a:avLst/>
            <a:gdLst/>
            <a:ahLst/>
            <a:cxnLst/>
            <a:rect l="l" t="t" r="r" b="b"/>
            <a:pathLst>
              <a:path w="10793046" h="1553972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1234295"/>
            <a:ext cx="12708817" cy="170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228"/>
              </a:lnSpc>
              <a:spcBef>
                <a:spcPct val="0"/>
              </a:spcBef>
            </a:pPr>
            <a:r>
              <a:rPr lang="en-US" sz="10162" dirty="0">
                <a:solidFill>
                  <a:srgbClr val="002060"/>
                </a:solidFill>
                <a:latin typeface="Cocomat Pro Heavy"/>
              </a:rPr>
              <a:t>Problem Definition </a:t>
            </a:r>
          </a:p>
        </p:txBody>
      </p:sp>
      <p:sp>
        <p:nvSpPr>
          <p:cNvPr id="5" name="Freeform 5"/>
          <p:cNvSpPr/>
          <p:nvPr/>
        </p:nvSpPr>
        <p:spPr>
          <a:xfrm>
            <a:off x="6205515" y="-2803426"/>
            <a:ext cx="16218559" cy="6663125"/>
          </a:xfrm>
          <a:custGeom>
            <a:avLst/>
            <a:gdLst/>
            <a:ahLst/>
            <a:cxnLst/>
            <a:rect l="l" t="t" r="r" b="b"/>
            <a:pathLst>
              <a:path w="16218559" h="6663125">
                <a:moveTo>
                  <a:pt x="0" y="0"/>
                </a:moveTo>
                <a:lnTo>
                  <a:pt x="16218559" y="0"/>
                </a:lnTo>
                <a:lnTo>
                  <a:pt x="16218559" y="6663124"/>
                </a:lnTo>
                <a:lnTo>
                  <a:pt x="0" y="6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2975188" y="1250624"/>
            <a:ext cx="5498560" cy="12602029"/>
          </a:xfrm>
          <a:custGeom>
            <a:avLst/>
            <a:gdLst/>
            <a:ahLst/>
            <a:cxnLst/>
            <a:rect l="l" t="t" r="r" b="b"/>
            <a:pathLst>
              <a:path w="5498560" h="12602029">
                <a:moveTo>
                  <a:pt x="0" y="0"/>
                </a:moveTo>
                <a:lnTo>
                  <a:pt x="5498560" y="0"/>
                </a:lnTo>
                <a:lnTo>
                  <a:pt x="5498560" y="12602029"/>
                </a:lnTo>
                <a:lnTo>
                  <a:pt x="0" y="12602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5AB47-1747-FC09-C0E0-50E0F2398791}"/>
              </a:ext>
            </a:extLst>
          </p:cNvPr>
          <p:cNvSpPr txBox="1"/>
          <p:nvPr/>
        </p:nvSpPr>
        <p:spPr>
          <a:xfrm>
            <a:off x="266371" y="3331805"/>
            <a:ext cx="12708817" cy="72943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Detection of Covid-19 in a fast and inexpensive way that is available everywhere.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COVID-19 leads to heart failure.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We are trying to detect Covid-19 with different way of X-ray.</a:t>
            </a: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Trying to find an alternative to the PCR that enables us to detect these diseases in an easy and accessible way for everyone.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61103" y="1928399"/>
            <a:ext cx="16916400" cy="7891676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Problem definition 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 flipV="1">
            <a:off x="717228" y="1643786"/>
            <a:ext cx="8426772" cy="48986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365A-089E-CE5D-21C8-B47903A5B911}"/>
              </a:ext>
            </a:extLst>
          </p:cNvPr>
          <p:cNvSpPr txBox="1"/>
          <p:nvPr/>
        </p:nvSpPr>
        <p:spPr>
          <a:xfrm>
            <a:off x="1905000" y="2604343"/>
            <a:ext cx="1386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working with ECG (ElectroCardioGram) test which is affordable and available .</a:t>
            </a: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if the patient has Heart problems or not, so by one test we can identify two serious problems .</a:t>
            </a: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machine learning (shallow learning and CNN models)</a:t>
            </a:r>
            <a:endParaRPr lang="ar-EG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8815B-C790-B36F-BC6F-A0F6814D2C1D}"/>
              </a:ext>
            </a:extLst>
          </p:cNvPr>
          <p:cNvSpPr/>
          <p:nvPr/>
        </p:nvSpPr>
        <p:spPr>
          <a:xfrm>
            <a:off x="1905000" y="7121519"/>
            <a:ext cx="13563600" cy="2474164"/>
          </a:xfrm>
          <a:prstGeom prst="rect">
            <a:avLst/>
          </a:prstGeom>
          <a:noFill/>
          <a:ln w="476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 sz="1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1C15C0-F323-7F71-AB5B-07D8AC134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6" t="37892" r="69239" b="33315"/>
          <a:stretch/>
        </p:blipFill>
        <p:spPr bwMode="auto">
          <a:xfrm>
            <a:off x="2384050" y="7212841"/>
            <a:ext cx="2514600" cy="2324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79E7A5-5657-33EB-FD9B-49BCC895D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10708" r="9332" b="16982"/>
          <a:stretch/>
        </p:blipFill>
        <p:spPr>
          <a:xfrm>
            <a:off x="7385459" y="7272585"/>
            <a:ext cx="2507004" cy="217203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8E1C01B-46E3-9339-7BFC-2107278FFF16}"/>
              </a:ext>
            </a:extLst>
          </p:cNvPr>
          <p:cNvSpPr/>
          <p:nvPr/>
        </p:nvSpPr>
        <p:spPr>
          <a:xfrm>
            <a:off x="10515600" y="8193821"/>
            <a:ext cx="1494295" cy="454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20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35D38EAD-A3E5-F37F-6BF0-BE4E46E5A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149867"/>
              </p:ext>
            </p:extLst>
          </p:nvPr>
        </p:nvGraphicFramePr>
        <p:xfrm>
          <a:off x="12269651" y="7329714"/>
          <a:ext cx="2741749" cy="208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F3C5B4C3-A350-D0B3-CB5F-4E4C8F0C9723}"/>
              </a:ext>
            </a:extLst>
          </p:cNvPr>
          <p:cNvSpPr/>
          <p:nvPr/>
        </p:nvSpPr>
        <p:spPr>
          <a:xfrm>
            <a:off x="5620598" y="8131160"/>
            <a:ext cx="1494295" cy="454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sz="1200"/>
          </a:p>
        </p:txBody>
      </p:sp>
    </p:spTree>
    <p:extLst>
      <p:ext uri="{BB962C8B-B14F-4D97-AF65-F5344CB8AC3E}">
        <p14:creationId xmlns:p14="http://schemas.microsoft.com/office/powerpoint/2010/main" val="117807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0" grpId="0">
        <p:bldAsOne/>
      </p:bldGraphic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61103" y="1928398"/>
            <a:ext cx="16916400" cy="8168101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Dataset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43881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C8B24-E294-785D-55FF-B1B5E8EDA215}"/>
              </a:ext>
            </a:extLst>
          </p:cNvPr>
          <p:cNvSpPr txBox="1"/>
          <p:nvPr/>
        </p:nvSpPr>
        <p:spPr>
          <a:xfrm>
            <a:off x="1752600" y="2449291"/>
            <a:ext cx="14630400" cy="72019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Our Dataset consists of ECG images which  is a graphic tracing of electrical patterns produced by the heart. </a:t>
            </a:r>
            <a:endParaRPr lang="en-US" sz="2800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Dataset consists of 5 classes (COVID-19 Patients, Myocardial Infarction (heart attack) Patients, Patient that have abnormal heart beats, Patient that have History of MI, Normal Person).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have collected data from Multiple resources (Kaggle &amp; science-direct) to support our result and accuracy. 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dataset consists of 1854 image which is 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104955" lvl="3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endParaRPr lang="ar-EG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D319ACD-7D64-765B-74A0-AE41EB5C6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7931"/>
              </p:ext>
            </p:extLst>
          </p:nvPr>
        </p:nvGraphicFramePr>
        <p:xfrm>
          <a:off x="4004403" y="7500214"/>
          <a:ext cx="9829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4900">
                  <a:extLst>
                    <a:ext uri="{9D8B030D-6E8A-4147-A177-3AD203B41FA5}">
                      <a16:colId xmlns:a16="http://schemas.microsoft.com/office/drawing/2014/main" val="4081964112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1455894060"/>
                    </a:ext>
                  </a:extLst>
                </a:gridCol>
              </a:tblGrid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images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16742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Myocardial Infarction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629806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abnormal heart beats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05975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 of 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640323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3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31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11779572" cy="117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Sample of the dataset 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43786"/>
            <a:ext cx="97983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94F4D-C937-A7D5-AB9F-B74A349CBC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/>
          <a:stretch/>
        </p:blipFill>
        <p:spPr>
          <a:xfrm>
            <a:off x="709971" y="2351447"/>
            <a:ext cx="4103204" cy="3162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2">
            <a:extLst>
              <a:ext uri="{FF2B5EF4-FFF2-40B4-BE49-F238E27FC236}">
                <a16:creationId xmlns:a16="http://schemas.microsoft.com/office/drawing/2014/main" id="{E5357AD8-8A2E-F747-1458-04D88F07805A}"/>
              </a:ext>
            </a:extLst>
          </p:cNvPr>
          <p:cNvGrpSpPr/>
          <p:nvPr/>
        </p:nvGrpSpPr>
        <p:grpSpPr>
          <a:xfrm>
            <a:off x="1524000" y="5295900"/>
            <a:ext cx="2118915" cy="740135"/>
            <a:chOff x="529875" y="51713"/>
            <a:chExt cx="1424239" cy="42296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C71160A-259A-C416-B9C2-B7CA8605ABB0}"/>
                </a:ext>
              </a:extLst>
            </p:cNvPr>
            <p:cNvSpPr/>
            <p:nvPr/>
          </p:nvSpPr>
          <p:spPr>
            <a:xfrm>
              <a:off x="529875" y="51713"/>
              <a:ext cx="1424239" cy="422960"/>
            </a:xfrm>
            <a:custGeom>
              <a:avLst/>
              <a:gdLst/>
              <a:ahLst/>
              <a:cxnLst/>
              <a:rect l="l" t="t" r="r" b="b"/>
              <a:pathLst>
                <a:path w="1626109" h="660400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 Covid-19</a:t>
              </a:r>
              <a:endParaRPr lang="ar-EG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31139C3-8AD9-62C8-139B-CFD01C5E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17813" r="-42" b="2593"/>
          <a:stretch/>
        </p:blipFill>
        <p:spPr>
          <a:xfrm>
            <a:off x="11522670" y="2249356"/>
            <a:ext cx="4360899" cy="3041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D05F7C78-9862-7B3E-373A-8D84366C159D}"/>
              </a:ext>
            </a:extLst>
          </p:cNvPr>
          <p:cNvGrpSpPr/>
          <p:nvPr/>
        </p:nvGrpSpPr>
        <p:grpSpPr>
          <a:xfrm>
            <a:off x="12318679" y="5114758"/>
            <a:ext cx="2997521" cy="921277"/>
            <a:chOff x="-21861" y="1342328"/>
            <a:chExt cx="1626109" cy="6604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466DA26-C483-1962-8AC0-2F1F66455F02}"/>
                </a:ext>
              </a:extLst>
            </p:cNvPr>
            <p:cNvSpPr/>
            <p:nvPr/>
          </p:nvSpPr>
          <p:spPr>
            <a:xfrm>
              <a:off x="-21861" y="1342328"/>
              <a:ext cx="1626109" cy="660400"/>
            </a:xfrm>
            <a:custGeom>
              <a:avLst/>
              <a:gdLst/>
              <a:ahLst/>
              <a:cxnLst/>
              <a:rect l="l" t="t" r="r" b="b"/>
              <a:pathLst>
                <a:path w="1626109" h="660400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Myocardial Infarction</a:t>
              </a:r>
              <a:endParaRPr lang="ar-EG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14ED98AD-3D7B-B02B-9C7F-FC4E608A63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593"/>
          <a:stretch/>
        </p:blipFill>
        <p:spPr>
          <a:xfrm>
            <a:off x="558599" y="6432713"/>
            <a:ext cx="4405947" cy="3387362"/>
          </a:xfrm>
          <a:prstGeom prst="rect">
            <a:avLst/>
          </a:prstGeo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61AC4013-24ED-27CA-4E4E-9C201CAAE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593"/>
          <a:stretch/>
        </p:blipFill>
        <p:spPr>
          <a:xfrm>
            <a:off x="558598" y="6241872"/>
            <a:ext cx="4405947" cy="3387362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DD64439C-6A48-9ADD-DFCB-0DE62CDA646D}"/>
              </a:ext>
            </a:extLst>
          </p:cNvPr>
          <p:cNvGrpSpPr/>
          <p:nvPr/>
        </p:nvGrpSpPr>
        <p:grpSpPr>
          <a:xfrm>
            <a:off x="1217309" y="9554249"/>
            <a:ext cx="2732295" cy="662504"/>
            <a:chOff x="-44784" y="156792"/>
            <a:chExt cx="1765807" cy="378597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E494F9D-4608-579E-9982-D6A022DE0002}"/>
                </a:ext>
              </a:extLst>
            </p:cNvPr>
            <p:cNvSpPr/>
            <p:nvPr/>
          </p:nvSpPr>
          <p:spPr>
            <a:xfrm>
              <a:off x="-44784" y="156792"/>
              <a:ext cx="1765807" cy="378597"/>
            </a:xfrm>
            <a:custGeom>
              <a:avLst/>
              <a:gdLst/>
              <a:ahLst/>
              <a:cxnLst/>
              <a:rect l="l" t="t" r="r" b="b"/>
              <a:pathLst>
                <a:path w="1626109" h="660400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   </a:t>
              </a:r>
              <a:r>
                <a:rPr lang="en-US" sz="3000" b="1" dirty="0">
                  <a:solidFill>
                    <a:schemeClr val="bg1"/>
                  </a:solidFill>
                </a:rPr>
                <a:t>History of MI</a:t>
              </a:r>
              <a:endParaRPr lang="ar-EG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E36A4A-FB4A-5BE2-D51D-6FDDB24B49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4" r="24" b="2593"/>
          <a:stretch/>
        </p:blipFill>
        <p:spPr>
          <a:xfrm>
            <a:off x="11477621" y="6241872"/>
            <a:ext cx="4405947" cy="3519821"/>
          </a:xfrm>
          <a:prstGeom prst="rect">
            <a:avLst/>
          </a:prstGeom>
        </p:spPr>
      </p:pic>
      <p:grpSp>
        <p:nvGrpSpPr>
          <p:cNvPr id="22" name="Group 16">
            <a:extLst>
              <a:ext uri="{FF2B5EF4-FFF2-40B4-BE49-F238E27FC236}">
                <a16:creationId xmlns:a16="http://schemas.microsoft.com/office/drawing/2014/main" id="{EDECA0D4-7478-54C6-4D27-D38613637EE5}"/>
              </a:ext>
            </a:extLst>
          </p:cNvPr>
          <p:cNvGrpSpPr/>
          <p:nvPr/>
        </p:nvGrpSpPr>
        <p:grpSpPr>
          <a:xfrm>
            <a:off x="12318679" y="9419101"/>
            <a:ext cx="3125323" cy="932799"/>
            <a:chOff x="-1791190" y="-2381753"/>
            <a:chExt cx="1895018" cy="574516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EC8EC2-0971-BAE8-6A03-5CC355E1579D}"/>
                </a:ext>
              </a:extLst>
            </p:cNvPr>
            <p:cNvSpPr/>
            <p:nvPr/>
          </p:nvSpPr>
          <p:spPr>
            <a:xfrm>
              <a:off x="-1791190" y="-2381753"/>
              <a:ext cx="1895018" cy="574516"/>
            </a:xfrm>
            <a:custGeom>
              <a:avLst/>
              <a:gdLst/>
              <a:ahLst/>
              <a:cxnLst/>
              <a:rect l="l" t="t" r="r" b="b"/>
              <a:pathLst>
                <a:path w="1895018" h="660400">
                  <a:moveTo>
                    <a:pt x="17705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558" y="0"/>
                  </a:lnTo>
                  <a:cubicBezTo>
                    <a:pt x="1839138" y="0"/>
                    <a:pt x="1895018" y="55880"/>
                    <a:pt x="1895018" y="124460"/>
                  </a:cubicBezTo>
                  <a:lnTo>
                    <a:pt x="1895018" y="535940"/>
                  </a:lnTo>
                  <a:cubicBezTo>
                    <a:pt x="1895018" y="604520"/>
                    <a:pt x="1839138" y="660400"/>
                    <a:pt x="177055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Abnormal heart beats </a:t>
              </a:r>
              <a:endParaRPr lang="ar-EG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9FC77B1A-FA14-E7E3-1701-B016B5BE24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17813" b="2593"/>
          <a:stretch/>
        </p:blipFill>
        <p:spPr>
          <a:xfrm>
            <a:off x="6025772" y="4499102"/>
            <a:ext cx="4595525" cy="3073866"/>
          </a:xfrm>
          <a:prstGeom prst="rect">
            <a:avLst/>
          </a:pr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DD58478E-F438-758E-881E-99F1A8C16EEB}"/>
              </a:ext>
            </a:extLst>
          </p:cNvPr>
          <p:cNvGrpSpPr/>
          <p:nvPr/>
        </p:nvGrpSpPr>
        <p:grpSpPr>
          <a:xfrm>
            <a:off x="7564600" y="7461225"/>
            <a:ext cx="1517868" cy="626990"/>
            <a:chOff x="0" y="0"/>
            <a:chExt cx="1895018" cy="358302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BE44028-5ABE-022F-9AD6-0B2CDCB93436}"/>
                </a:ext>
              </a:extLst>
            </p:cNvPr>
            <p:cNvSpPr/>
            <p:nvPr/>
          </p:nvSpPr>
          <p:spPr>
            <a:xfrm>
              <a:off x="0" y="0"/>
              <a:ext cx="1895018" cy="358302"/>
            </a:xfrm>
            <a:custGeom>
              <a:avLst/>
              <a:gdLst/>
              <a:ahLst/>
              <a:cxnLst/>
              <a:rect l="l" t="t" r="r" b="b"/>
              <a:pathLst>
                <a:path w="1895018" h="660400">
                  <a:moveTo>
                    <a:pt x="17705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558" y="0"/>
                  </a:lnTo>
                  <a:cubicBezTo>
                    <a:pt x="1839138" y="0"/>
                    <a:pt x="1895018" y="55880"/>
                    <a:pt x="1895018" y="124460"/>
                  </a:cubicBezTo>
                  <a:lnTo>
                    <a:pt x="1895018" y="535940"/>
                  </a:lnTo>
                  <a:cubicBezTo>
                    <a:pt x="1895018" y="604520"/>
                    <a:pt x="1839138" y="660400"/>
                    <a:pt x="177055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</a:rPr>
                <a:t>Normal</a:t>
              </a:r>
              <a:endParaRPr lang="ar-EG" sz="3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01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1223</Words>
  <Application>Microsoft Office PowerPoint</Application>
  <PresentationFormat>Custom</PresentationFormat>
  <Paragraphs>222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Montserrat</vt:lpstr>
      <vt:lpstr>arial</vt:lpstr>
      <vt:lpstr>Open Sans Light</vt:lpstr>
      <vt:lpstr>ElsevierGulliver</vt:lpstr>
      <vt:lpstr>arial</vt:lpstr>
      <vt:lpstr>Symbol</vt:lpstr>
      <vt:lpstr>Calibri Light</vt:lpstr>
      <vt:lpstr>Cocomat Pro Heavy</vt:lpstr>
      <vt:lpstr>Calibri</vt:lpstr>
      <vt:lpstr>Wingdings</vt:lpstr>
      <vt:lpstr>Montserrat Medium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Mosaad</dc:creator>
  <cp:lastModifiedBy>Mohamed Mosaad</cp:lastModifiedBy>
  <cp:revision>11</cp:revision>
  <dcterms:created xsi:type="dcterms:W3CDTF">2006-08-16T00:00:00Z</dcterms:created>
  <dcterms:modified xsi:type="dcterms:W3CDTF">2023-07-08T03:33:14Z</dcterms:modified>
  <dc:identifier>DAFa41bY5DQ</dc:identifier>
</cp:coreProperties>
</file>